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17"/>
  </p:notesMasterIdLst>
  <p:handoutMasterIdLst>
    <p:handoutMasterId r:id="rId18"/>
  </p:handoutMasterIdLst>
  <p:sldIdLst>
    <p:sldId id="267" r:id="rId2"/>
    <p:sldId id="319" r:id="rId3"/>
    <p:sldId id="321" r:id="rId4"/>
    <p:sldId id="320" r:id="rId5"/>
    <p:sldId id="323" r:id="rId6"/>
    <p:sldId id="336" r:id="rId7"/>
    <p:sldId id="335" r:id="rId8"/>
    <p:sldId id="334" r:id="rId9"/>
    <p:sldId id="337" r:id="rId10"/>
    <p:sldId id="325" r:id="rId11"/>
    <p:sldId id="326" r:id="rId12"/>
    <p:sldId id="327" r:id="rId13"/>
    <p:sldId id="328" r:id="rId14"/>
    <p:sldId id="332" r:id="rId15"/>
    <p:sldId id="333" r:id="rId16"/>
  </p:sldIdLst>
  <p:sldSz cx="9144000" cy="6858000" type="screen4x3"/>
  <p:notesSz cx="9802813" cy="6689725"/>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04602"/>
    <a:srgbClr val="5FB64A"/>
    <a:srgbClr val="FFFF00"/>
    <a:srgbClr val="000000"/>
    <a:srgbClr val="C0C0C0"/>
    <a:srgbClr val="CCCC00"/>
    <a:srgbClr val="00FF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600" autoAdjust="0"/>
    <p:restoredTop sz="82981" autoAdjust="0"/>
  </p:normalViewPr>
  <p:slideViewPr>
    <p:cSldViewPr>
      <p:cViewPr varScale="1">
        <p:scale>
          <a:sx n="90" d="100"/>
          <a:sy n="90" d="100"/>
        </p:scale>
        <p:origin x="-36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60" y="-78"/>
      </p:cViewPr>
      <p:guideLst>
        <p:guide orient="horz" pos="2107"/>
        <p:guide pos="308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424815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ru-RU"/>
          </a:p>
        </p:txBody>
      </p:sp>
      <p:sp>
        <p:nvSpPr>
          <p:cNvPr id="43011" name="Rectangle 3"/>
          <p:cNvSpPr>
            <a:spLocks noGrp="1" noChangeArrowheads="1"/>
          </p:cNvSpPr>
          <p:nvPr>
            <p:ph type="dt" sz="quarter" idx="1"/>
          </p:nvPr>
        </p:nvSpPr>
        <p:spPr bwMode="auto">
          <a:xfrm>
            <a:off x="5553075" y="0"/>
            <a:ext cx="424815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43012" name="Rectangle 4"/>
          <p:cNvSpPr>
            <a:spLocks noGrp="1" noChangeArrowheads="1"/>
          </p:cNvSpPr>
          <p:nvPr>
            <p:ph type="ftr" sz="quarter" idx="2"/>
          </p:nvPr>
        </p:nvSpPr>
        <p:spPr bwMode="auto">
          <a:xfrm>
            <a:off x="0" y="6354763"/>
            <a:ext cx="4248150" cy="333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ru-RU"/>
          </a:p>
        </p:txBody>
      </p:sp>
      <p:sp>
        <p:nvSpPr>
          <p:cNvPr id="43013" name="Rectangle 5"/>
          <p:cNvSpPr>
            <a:spLocks noGrp="1" noChangeArrowheads="1"/>
          </p:cNvSpPr>
          <p:nvPr>
            <p:ph type="sldNum" sz="quarter" idx="3"/>
          </p:nvPr>
        </p:nvSpPr>
        <p:spPr bwMode="auto">
          <a:xfrm>
            <a:off x="5553075" y="6354763"/>
            <a:ext cx="4248150" cy="333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7D04884-0B89-4CDB-9DEE-5B40C2DF429F}"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424815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ru-RU"/>
          </a:p>
        </p:txBody>
      </p:sp>
      <p:sp>
        <p:nvSpPr>
          <p:cNvPr id="38915" name="Rectangle 3"/>
          <p:cNvSpPr>
            <a:spLocks noGrp="1" noChangeArrowheads="1"/>
          </p:cNvSpPr>
          <p:nvPr>
            <p:ph type="dt" idx="1"/>
          </p:nvPr>
        </p:nvSpPr>
        <p:spPr bwMode="auto">
          <a:xfrm>
            <a:off x="5553075" y="0"/>
            <a:ext cx="4248150" cy="33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1268" name="Rectangle 4"/>
          <p:cNvSpPr>
            <a:spLocks noGrp="1" noRot="1" noChangeAspect="1" noChangeArrowheads="1" noTextEdit="1"/>
          </p:cNvSpPr>
          <p:nvPr>
            <p:ph type="sldImg" idx="2"/>
          </p:nvPr>
        </p:nvSpPr>
        <p:spPr bwMode="auto">
          <a:xfrm>
            <a:off x="3228975" y="501650"/>
            <a:ext cx="3344863" cy="25082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81075" y="3178175"/>
            <a:ext cx="7842250" cy="300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8918" name="Rectangle 6"/>
          <p:cNvSpPr>
            <a:spLocks noGrp="1" noChangeArrowheads="1"/>
          </p:cNvSpPr>
          <p:nvPr>
            <p:ph type="ftr" sz="quarter" idx="4"/>
          </p:nvPr>
        </p:nvSpPr>
        <p:spPr bwMode="auto">
          <a:xfrm>
            <a:off x="0" y="6354763"/>
            <a:ext cx="4248150" cy="333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ru-RU"/>
          </a:p>
        </p:txBody>
      </p:sp>
      <p:sp>
        <p:nvSpPr>
          <p:cNvPr id="38919" name="Rectangle 7"/>
          <p:cNvSpPr>
            <a:spLocks noGrp="1" noChangeArrowheads="1"/>
          </p:cNvSpPr>
          <p:nvPr>
            <p:ph type="sldNum" sz="quarter" idx="5"/>
          </p:nvPr>
        </p:nvSpPr>
        <p:spPr bwMode="auto">
          <a:xfrm>
            <a:off x="5553075" y="6354763"/>
            <a:ext cx="4248150" cy="333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FA6F76C-5CBD-46CC-8E65-E995670FC37A}"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ode.google.com/appengine/docs/billing.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a:ln/>
        </p:spPr>
      </p:sp>
      <p:sp>
        <p:nvSpPr>
          <p:cNvPr id="12291" name="Заметки 2"/>
          <p:cNvSpPr>
            <a:spLocks noGrp="1"/>
          </p:cNvSpPr>
          <p:nvPr>
            <p:ph type="body" idx="1"/>
          </p:nvPr>
        </p:nvSpPr>
        <p:spPr>
          <a:noFill/>
          <a:ln/>
        </p:spPr>
        <p:txBody>
          <a:bodyP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r>
              <a:rPr lang="ru-RU" dirty="0" err="1" smtClean="0"/>
              <a:t>Google</a:t>
            </a:r>
            <a:r>
              <a:rPr lang="ru-RU" dirty="0" smtClean="0"/>
              <a:t> </a:t>
            </a:r>
            <a:r>
              <a:rPr lang="ru-RU" dirty="0" err="1" smtClean="0"/>
              <a:t>App</a:t>
            </a:r>
            <a:r>
              <a:rPr lang="ru-RU" dirty="0" smtClean="0"/>
              <a:t> </a:t>
            </a:r>
            <a:r>
              <a:rPr lang="ru-RU" dirty="0" err="1" smtClean="0"/>
              <a:t>Engine</a:t>
            </a:r>
            <a:r>
              <a:rPr lang="ru-RU" dirty="0" smtClean="0"/>
              <a:t> позволяет создавать </a:t>
            </a:r>
            <a:r>
              <a:rPr lang="ru-RU" dirty="0" err="1" smtClean="0"/>
              <a:t>веб-приложения</a:t>
            </a:r>
            <a:r>
              <a:rPr lang="ru-RU" dirty="0" smtClean="0"/>
              <a:t> в тех же масштабируемых системах, которые обеспечивают работу приложений </a:t>
            </a:r>
            <a:r>
              <a:rPr lang="ru-RU" dirty="0" err="1" smtClean="0"/>
              <a:t>Google</a:t>
            </a:r>
            <a:r>
              <a:rPr lang="ru-RU" dirty="0" smtClean="0"/>
              <a:t>. Приложения </a:t>
            </a:r>
            <a:r>
              <a:rPr lang="ru-RU" dirty="0" err="1" smtClean="0"/>
              <a:t>App</a:t>
            </a:r>
            <a:r>
              <a:rPr lang="ru-RU" dirty="0" smtClean="0"/>
              <a:t> </a:t>
            </a:r>
            <a:r>
              <a:rPr lang="ru-RU" dirty="0" err="1" smtClean="0"/>
              <a:t>Engine</a:t>
            </a:r>
            <a:r>
              <a:rPr lang="ru-RU" dirty="0" smtClean="0"/>
              <a:t> легко создавать, поддерживать и усовершенствовать по мере увеличения трафика и хранилища данных. При работе с </a:t>
            </a:r>
            <a:r>
              <a:rPr lang="ru-RU" dirty="0" err="1" smtClean="0"/>
              <a:t>App</a:t>
            </a:r>
            <a:r>
              <a:rPr lang="ru-RU" dirty="0" smtClean="0"/>
              <a:t> </a:t>
            </a:r>
            <a:r>
              <a:rPr lang="ru-RU" dirty="0" err="1" smtClean="0"/>
              <a:t>Engine</a:t>
            </a:r>
            <a:r>
              <a:rPr lang="ru-RU" dirty="0" smtClean="0"/>
              <a:t> не нужно поддерживать серверы: достаточно добавить приложение, и оно готово к работе для пользователей.</a:t>
            </a:r>
          </a:p>
          <a:p>
            <a:r>
              <a:rPr lang="ru-RU" dirty="0" smtClean="0"/>
              <a:t>Узнайте, почему </a:t>
            </a:r>
            <a:r>
              <a:rPr lang="ru-RU" dirty="0" err="1" smtClean="0"/>
              <a:t>App</a:t>
            </a:r>
            <a:r>
              <a:rPr lang="ru-RU" dirty="0" smtClean="0"/>
              <a:t> </a:t>
            </a:r>
            <a:r>
              <a:rPr lang="ru-RU" dirty="0" err="1" smtClean="0"/>
              <a:t>Engine</a:t>
            </a:r>
            <a:r>
              <a:rPr lang="ru-RU" dirty="0" smtClean="0"/>
              <a:t> может быть полезен вашей компании.</a:t>
            </a:r>
          </a:p>
          <a:p>
            <a:r>
              <a:rPr lang="ru-RU" b="1" dirty="0" smtClean="0"/>
              <a:t>Легко начать</a:t>
            </a:r>
          </a:p>
          <a:p>
            <a:r>
              <a:rPr lang="ru-RU" dirty="0" err="1" smtClean="0"/>
              <a:t>App</a:t>
            </a:r>
            <a:r>
              <a:rPr lang="ru-RU" dirty="0" smtClean="0"/>
              <a:t> </a:t>
            </a:r>
            <a:r>
              <a:rPr lang="ru-RU" dirty="0" err="1" smtClean="0"/>
              <a:t>Engine</a:t>
            </a:r>
            <a:r>
              <a:rPr lang="ru-RU" dirty="0" smtClean="0"/>
              <a:t> предлагает полный комплект для разработки, использующий знакомые технологии для создания и </a:t>
            </a:r>
            <a:r>
              <a:rPr lang="ru-RU" dirty="0" err="1" smtClean="0"/>
              <a:t>хостинга</a:t>
            </a:r>
            <a:r>
              <a:rPr lang="ru-RU" dirty="0" smtClean="0"/>
              <a:t> </a:t>
            </a:r>
            <a:r>
              <a:rPr lang="ru-RU" dirty="0" err="1" smtClean="0"/>
              <a:t>веб-приложений</a:t>
            </a:r>
            <a:r>
              <a:rPr lang="ru-RU" dirty="0" smtClean="0"/>
              <a:t>. Благодаря </a:t>
            </a:r>
            <a:r>
              <a:rPr lang="ru-RU" dirty="0" err="1" smtClean="0"/>
              <a:t>App</a:t>
            </a:r>
            <a:r>
              <a:rPr lang="ru-RU" dirty="0" smtClean="0"/>
              <a:t> </a:t>
            </a:r>
            <a:r>
              <a:rPr lang="ru-RU" dirty="0" err="1" smtClean="0"/>
              <a:t>Engine</a:t>
            </a:r>
            <a:r>
              <a:rPr lang="ru-RU" dirty="0" smtClean="0"/>
              <a:t> можно писать код приложений, проверять его на локальном компьютере и добавлять его в </a:t>
            </a:r>
            <a:r>
              <a:rPr lang="ru-RU" dirty="0" err="1" smtClean="0"/>
              <a:t>Google</a:t>
            </a:r>
            <a:r>
              <a:rPr lang="ru-RU" dirty="0" smtClean="0"/>
              <a:t>, просто нажав кнопку или выполнив </a:t>
            </a:r>
            <a:r>
              <a:rPr lang="ru-RU" dirty="0" err="1" smtClean="0"/>
              <a:t>скрипт</a:t>
            </a:r>
            <a:r>
              <a:rPr lang="ru-RU" dirty="0" smtClean="0"/>
              <a:t> из командной строки. Как только приложение добавлено в </a:t>
            </a:r>
            <a:r>
              <a:rPr lang="ru-RU" dirty="0" err="1" smtClean="0"/>
              <a:t>Google</a:t>
            </a:r>
            <a:r>
              <a:rPr lang="ru-RU" dirty="0" smtClean="0"/>
              <a:t>, мы позаботимся о его </a:t>
            </a:r>
            <a:r>
              <a:rPr lang="ru-RU" dirty="0" err="1" smtClean="0"/>
              <a:t>хостинге</a:t>
            </a:r>
            <a:r>
              <a:rPr lang="ru-RU" dirty="0" smtClean="0"/>
              <a:t> и масштабировании. Вам не нужно беспокоиться об администрировании системы, добавляя новые экземпляры приложения, сегментируя базы данных или приобретая дополнительные компьютеры. Мы берем на себя все обслуживание приложения, позволяя вам сконцентрироваться на разработке функций для своих пользователей.</a:t>
            </a:r>
          </a:p>
          <a:p>
            <a:r>
              <a:rPr lang="ru-RU" b="1" dirty="0" smtClean="0"/>
              <a:t>Автоматическая масштабируемость</a:t>
            </a:r>
          </a:p>
          <a:p>
            <a:r>
              <a:rPr lang="ru-RU" dirty="0" smtClean="0"/>
              <a:t>Впервые ваши приложения могут испытать на себе преимущества масштабируемых технологий, которые используются для приложений </a:t>
            </a:r>
            <a:r>
              <a:rPr lang="ru-RU" dirty="0" err="1" smtClean="0"/>
              <a:t>Google</a:t>
            </a:r>
            <a:r>
              <a:rPr lang="ru-RU" dirty="0" smtClean="0"/>
              <a:t>, например </a:t>
            </a:r>
            <a:r>
              <a:rPr lang="ru-RU" dirty="0" err="1" smtClean="0"/>
              <a:t>BigTable</a:t>
            </a:r>
            <a:r>
              <a:rPr lang="ru-RU" dirty="0" smtClean="0"/>
              <a:t> и GFS. В </a:t>
            </a:r>
            <a:r>
              <a:rPr lang="ru-RU" dirty="0" err="1" smtClean="0"/>
              <a:t>App</a:t>
            </a:r>
            <a:r>
              <a:rPr lang="ru-RU" dirty="0" smtClean="0"/>
              <a:t> </a:t>
            </a:r>
            <a:r>
              <a:rPr lang="ru-RU" dirty="0" err="1" smtClean="0"/>
              <a:t>Engine</a:t>
            </a:r>
            <a:r>
              <a:rPr lang="ru-RU" dirty="0" smtClean="0"/>
              <a:t> предусмотрено автоматическое масштабирование. Все, что вам нужно – это написать код приложения, остальное мы берем на себя. Не важно, сколько у вас пользователей и сколько данных сохраняет ваше приложение, </a:t>
            </a:r>
            <a:r>
              <a:rPr lang="ru-RU" dirty="0" err="1" smtClean="0"/>
              <a:t>App</a:t>
            </a:r>
            <a:r>
              <a:rPr lang="ru-RU" dirty="0" smtClean="0"/>
              <a:t> </a:t>
            </a:r>
            <a:r>
              <a:rPr lang="ru-RU" dirty="0" err="1" smtClean="0"/>
              <a:t>Engine</a:t>
            </a:r>
            <a:r>
              <a:rPr lang="ru-RU" dirty="0" smtClean="0"/>
              <a:t> может масштабировать его в соответствии с вашими потребностями.</a:t>
            </a:r>
          </a:p>
          <a:p>
            <a:r>
              <a:rPr lang="ru-RU" b="1" dirty="0" smtClean="0"/>
              <a:t>Надежность, эффективность и безопасность инфраструктуры </a:t>
            </a:r>
            <a:r>
              <a:rPr lang="ru-RU" b="1" dirty="0" err="1" smtClean="0"/>
              <a:t>Google</a:t>
            </a:r>
            <a:endParaRPr lang="ru-RU" b="1" dirty="0" smtClean="0"/>
          </a:p>
          <a:p>
            <a:r>
              <a:rPr lang="ru-RU" dirty="0" smtClean="0"/>
              <a:t>Инфраструктура </a:t>
            </a:r>
            <a:r>
              <a:rPr lang="ru-RU" dirty="0" err="1" smtClean="0"/>
              <a:t>Google</a:t>
            </a:r>
            <a:r>
              <a:rPr lang="ru-RU" dirty="0" smtClean="0"/>
              <a:t> заслужила репутацию очень надежной и высокопроизводительной. Благодаря </a:t>
            </a:r>
            <a:r>
              <a:rPr lang="ru-RU" dirty="0" err="1" smtClean="0"/>
              <a:t>App</a:t>
            </a:r>
            <a:r>
              <a:rPr lang="ru-RU" dirty="0" smtClean="0"/>
              <a:t> </a:t>
            </a:r>
            <a:r>
              <a:rPr lang="ru-RU" dirty="0" err="1" smtClean="0"/>
              <a:t>Engine</a:t>
            </a:r>
            <a:r>
              <a:rPr lang="ru-RU" dirty="0" smtClean="0"/>
              <a:t> можно воспользоваться 10-летними знаниями </a:t>
            </a:r>
            <a:r>
              <a:rPr lang="ru-RU" dirty="0" err="1" smtClean="0"/>
              <a:t>Google</a:t>
            </a:r>
            <a:r>
              <a:rPr lang="ru-RU" dirty="0" smtClean="0"/>
              <a:t> в выполнении высоко масштабируемых и эффективных систем. К приложениям </a:t>
            </a:r>
            <a:r>
              <a:rPr lang="ru-RU" dirty="0" err="1" smtClean="0"/>
              <a:t>App</a:t>
            </a:r>
            <a:r>
              <a:rPr lang="ru-RU" dirty="0" smtClean="0"/>
              <a:t> </a:t>
            </a:r>
            <a:r>
              <a:rPr lang="ru-RU" dirty="0" err="1" smtClean="0"/>
              <a:t>Engine</a:t>
            </a:r>
            <a:r>
              <a:rPr lang="ru-RU" dirty="0" smtClean="0"/>
              <a:t> применяются те же политики безопасности, конфиденциальности и защиты данных, что и к приложениям </a:t>
            </a:r>
            <a:r>
              <a:rPr lang="ru-RU" dirty="0" err="1" smtClean="0"/>
              <a:t>Google</a:t>
            </a:r>
            <a:r>
              <a:rPr lang="ru-RU" dirty="0" smtClean="0"/>
              <a:t>. Безопасности мы уделяем особое внимание, предпринимая все необходимые меры для защиты кода и данных приложения.</a:t>
            </a:r>
          </a:p>
          <a:p>
            <a:r>
              <a:rPr lang="ru-RU" b="1" dirty="0" smtClean="0"/>
              <a:t>Экономичный </a:t>
            </a:r>
            <a:r>
              <a:rPr lang="ru-RU" b="1" dirty="0" err="1" smtClean="0"/>
              <a:t>хостинг</a:t>
            </a:r>
            <a:endParaRPr lang="ru-RU" b="1" dirty="0" smtClean="0"/>
          </a:p>
          <a:p>
            <a:r>
              <a:rPr lang="ru-RU" dirty="0" smtClean="0"/>
              <a:t>Начало работы с </a:t>
            </a:r>
            <a:r>
              <a:rPr lang="ru-RU" dirty="0" err="1" smtClean="0"/>
              <a:t>App</a:t>
            </a:r>
            <a:r>
              <a:rPr lang="ru-RU" dirty="0" smtClean="0"/>
              <a:t> </a:t>
            </a:r>
            <a:r>
              <a:rPr lang="ru-RU" dirty="0" err="1" smtClean="0"/>
              <a:t>Engine</a:t>
            </a:r>
            <a:r>
              <a:rPr lang="ru-RU" dirty="0" smtClean="0"/>
              <a:t> всегда будет бесплатным. Вы можете приобретать дополнительные вычислительные ресурсы, оплачивая только то, чем действительно пользуетесь. Подробную информацию об оплате ресурсов, используемых сверх бесплатный квоты в 500 МБ хранилища данных и порядка пяти миллионов просмотров страниц в месяц, можно найти </a:t>
            </a:r>
            <a:r>
              <a:rPr lang="ru-RU" dirty="0" smtClean="0">
                <a:hlinkClick r:id="rId3"/>
              </a:rPr>
              <a:t>здесь</a:t>
            </a:r>
            <a:r>
              <a:rPr lang="ru-RU" dirty="0" smtClean="0"/>
              <a:t>.</a:t>
            </a:r>
          </a:p>
          <a:p>
            <a:r>
              <a:rPr lang="ru-RU" b="1" dirty="0" smtClean="0"/>
              <a:t>Пробный период, свободный от рисков</a:t>
            </a:r>
          </a:p>
          <a:p>
            <a:r>
              <a:rPr lang="ru-RU" dirty="0" smtClean="0"/>
              <a:t>Создание приложения </a:t>
            </a:r>
            <a:r>
              <a:rPr lang="ru-RU" dirty="0" err="1" smtClean="0"/>
              <a:t>App</a:t>
            </a:r>
            <a:r>
              <a:rPr lang="ru-RU" dirty="0" smtClean="0"/>
              <a:t> </a:t>
            </a:r>
            <a:r>
              <a:rPr lang="ru-RU" dirty="0" err="1" smtClean="0"/>
              <a:t>Engine</a:t>
            </a:r>
            <a:r>
              <a:rPr lang="ru-RU" dirty="0" smtClean="0"/>
              <a:t> – это не только просто, но еще и бесплатно! Вы можете создать </a:t>
            </a:r>
            <a:r>
              <a:rPr lang="ru-RU" dirty="0" err="1" smtClean="0"/>
              <a:t>аккаунт</a:t>
            </a:r>
            <a:r>
              <a:rPr lang="ru-RU" dirty="0" smtClean="0"/>
              <a:t> и опубликовать приложение, которое можно будет использовать сразу же, бесплатно и без каких-либо обязательств. Приложение на бесплатном </a:t>
            </a:r>
            <a:r>
              <a:rPr lang="ru-RU" dirty="0" err="1" smtClean="0"/>
              <a:t>аккаунте</a:t>
            </a:r>
            <a:r>
              <a:rPr lang="ru-RU" dirty="0" smtClean="0"/>
              <a:t> может использовать до 1 ГБ хранилища и до пяти миллионов просмотров страниц в месяц. Если нужно больше, включите оплату, установите максимальный дневной бюджет и распределите его между ресурсами в соответствии со своими потребностями.</a:t>
            </a:r>
          </a:p>
          <a:p>
            <a:endParaRPr lang="ru-RU"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pPr>
              <a:defRPr/>
            </a:pPr>
            <a:endParaRPr lang="ru-RU"/>
          </a:p>
        </p:txBody>
      </p:sp>
      <p:sp>
        <p:nvSpPr>
          <p:cNvPr id="19" name="Нижний колонтитул 18"/>
          <p:cNvSpPr>
            <a:spLocks noGrp="1"/>
          </p:cNvSpPr>
          <p:nvPr>
            <p:ph type="ftr" sz="quarter" idx="11"/>
          </p:nvPr>
        </p:nvSpPr>
        <p:spPr/>
        <p:txBody>
          <a:bodyPr/>
          <a:lstStyle/>
          <a:p>
            <a:pPr>
              <a:defRPr/>
            </a:pPr>
            <a:endParaRPr lang="ru-RU"/>
          </a:p>
        </p:txBody>
      </p:sp>
      <p:sp>
        <p:nvSpPr>
          <p:cNvPr id="27" name="Номер слайда 26"/>
          <p:cNvSpPr>
            <a:spLocks noGrp="1"/>
          </p:cNvSpPr>
          <p:nvPr>
            <p:ph type="sldNum" sz="quarter" idx="12"/>
          </p:nvPr>
        </p:nvSpPr>
        <p:spPr/>
        <p:txBody>
          <a:bodyPr/>
          <a:lstStyle/>
          <a:p>
            <a:pPr>
              <a:defRPr/>
            </a:pPr>
            <a:fld id="{B92A2423-E2D7-4582-90BB-747A4DA574D6}"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0483762-C4DA-4664-A150-E6619C6212A3}"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1F9ACC9D-B44B-4A81-9F27-475044A403FC}"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6FF3378D-420D-4B7E-8CA0-68A67D3FAAC6}"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5B3EE147-15E2-43F8-8315-308E049A3FF5}"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5E3204A8-32C7-43B4-86ED-944D2C1F63D7}"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D562C24A-F265-4941-8613-BCE14E864912}"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35B250A7-C065-49BC-AD92-7480F649F8C2}"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56C9451A-EE17-4C85-90E1-D076819D25DA}"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CE1B4432-AD29-48AB-9186-A7A5CDA54180}"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a:xfrm>
            <a:off x="8077200" y="6356350"/>
            <a:ext cx="609600" cy="365125"/>
          </a:xfrm>
        </p:spPr>
        <p:txBody>
          <a:bodyPr/>
          <a:lstStyle/>
          <a:p>
            <a:pPr>
              <a:defRPr/>
            </a:pPr>
            <a:fld id="{33D65931-E665-4772-9907-5D323BF57DD4}" type="slidenum">
              <a:rPr lang="ru-RU" smtClean="0"/>
              <a:pPr>
                <a:defRPr/>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5BB7D70-DBC4-4768-91D4-4DE7CD10D671}" type="slidenum">
              <a:rPr lang="ru-RU" smtClean="0"/>
              <a:pPr>
                <a:defRPr/>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normAutofit/>
          </a:bodyPr>
          <a:lstStyle/>
          <a:p>
            <a:pPr eaLnBrk="1" fontAlgn="auto" hangingPunct="1">
              <a:spcAft>
                <a:spcPts val="0"/>
              </a:spcAft>
              <a:defRPr/>
            </a:pPr>
            <a:r>
              <a:rPr lang="en-US" sz="7200" dirty="0" smtClean="0"/>
              <a:t>Google App Engine</a:t>
            </a:r>
            <a:endParaRPr lang="ru-RU" sz="2400" dirty="0"/>
          </a:p>
        </p:txBody>
      </p:sp>
      <p:sp>
        <p:nvSpPr>
          <p:cNvPr id="9219" name="Подзаголовок 9"/>
          <p:cNvSpPr>
            <a:spLocks noGrp="1"/>
          </p:cNvSpPr>
          <p:nvPr>
            <p:ph type="subTitle" idx="1"/>
          </p:nvPr>
        </p:nvSpPr>
        <p:spPr/>
        <p:txBody>
          <a:bodyPr/>
          <a:lstStyle/>
          <a:p>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en-US" sz="4800" dirty="0" smtClean="0"/>
              <a:t>URL Fetch</a:t>
            </a:r>
            <a:endParaRPr lang="ru-RU" sz="4800" dirty="0"/>
          </a:p>
        </p:txBody>
      </p:sp>
      <p:sp>
        <p:nvSpPr>
          <p:cNvPr id="10243" name="Содержимое 2"/>
          <p:cNvSpPr>
            <a:spLocks noGrp="1"/>
          </p:cNvSpPr>
          <p:nvPr>
            <p:ph idx="1"/>
          </p:nvPr>
        </p:nvSpPr>
        <p:spPr>
          <a:xfrm>
            <a:off x="827089" y="1500174"/>
            <a:ext cx="7602563" cy="4071966"/>
          </a:xfrm>
        </p:spPr>
        <p:txBody>
          <a:bodyPr anchor="ctr">
            <a:normAutofit/>
          </a:bodyPr>
          <a:lstStyle/>
          <a:p>
            <a:pPr marL="0" indent="0">
              <a:lnSpc>
                <a:spcPct val="150000"/>
              </a:lnSpc>
              <a:spcBef>
                <a:spcPts val="0"/>
              </a:spcBef>
              <a:buFont typeface="Wingdings" pitchFamily="2" charset="2"/>
              <a:buChar char="q"/>
            </a:pPr>
            <a:r>
              <a:rPr lang="ru-RU" sz="2800" dirty="0" smtClean="0">
                <a:latin typeface="+mj-lt"/>
              </a:rPr>
              <a:t> Загрузка внешнего </a:t>
            </a:r>
            <a:r>
              <a:rPr lang="en-US" sz="2800" dirty="0" smtClean="0">
                <a:latin typeface="+mj-lt"/>
              </a:rPr>
              <a:t>URL</a:t>
            </a:r>
          </a:p>
          <a:p>
            <a:pPr marL="0" indent="0">
              <a:lnSpc>
                <a:spcPct val="150000"/>
              </a:lnSpc>
              <a:spcBef>
                <a:spcPts val="0"/>
              </a:spcBef>
              <a:buFont typeface="Wingdings" pitchFamily="2" charset="2"/>
              <a:buChar char="q"/>
            </a:pPr>
            <a:r>
              <a:rPr lang="en-US" sz="2800" dirty="0" smtClean="0">
                <a:latin typeface="+mj-lt"/>
              </a:rPr>
              <a:t> HTTP</a:t>
            </a:r>
            <a:r>
              <a:rPr lang="ru-RU" sz="2800" dirty="0" smtClean="0">
                <a:latin typeface="+mj-lt"/>
              </a:rPr>
              <a:t> или </a:t>
            </a:r>
            <a:r>
              <a:rPr lang="en-US" sz="2800" dirty="0" smtClean="0">
                <a:latin typeface="+mj-lt"/>
              </a:rPr>
              <a:t>HTTPS</a:t>
            </a:r>
            <a:endParaRPr lang="ru-RU" sz="2800" dirty="0" smtClean="0">
              <a:latin typeface="+mj-lt"/>
            </a:endParaRPr>
          </a:p>
          <a:p>
            <a:pPr marL="0" indent="0">
              <a:lnSpc>
                <a:spcPct val="150000"/>
              </a:lnSpc>
              <a:spcBef>
                <a:spcPts val="0"/>
              </a:spcBef>
              <a:buFont typeface="Wingdings" pitchFamily="2" charset="2"/>
              <a:buChar char="q"/>
            </a:pPr>
            <a:r>
              <a:rPr lang="ru-RU" sz="2800" dirty="0" smtClean="0">
                <a:latin typeface="+mj-lt"/>
              </a:rPr>
              <a:t> Асинхронное выполнение вызовов</a:t>
            </a:r>
          </a:p>
          <a:p>
            <a:pPr marL="0" indent="0">
              <a:lnSpc>
                <a:spcPct val="150000"/>
              </a:lnSpc>
              <a:spcBef>
                <a:spcPts val="0"/>
              </a:spcBef>
              <a:buFont typeface="Wingdings" pitchFamily="2" charset="2"/>
              <a:buChar char="q"/>
            </a:pPr>
            <a:r>
              <a:rPr lang="ru-RU" sz="2800" dirty="0" smtClean="0">
                <a:latin typeface="+mj-lt"/>
              </a:rPr>
              <a:t> Время ожидания 10 сек</a:t>
            </a:r>
            <a:r>
              <a:rPr lang="en-US" sz="2800" dirty="0" smtClean="0">
                <a:latin typeface="+mj-lt"/>
              </a:rPr>
              <a:t> </a:t>
            </a:r>
            <a:endParaRPr lang="ru-RU" sz="2800" dirty="0" smtClean="0">
              <a:latin typeface="+mj-lt"/>
            </a:endParaRPr>
          </a:p>
          <a:p>
            <a:pPr marL="0" indent="0">
              <a:lnSpc>
                <a:spcPct val="150000"/>
              </a:lnSpc>
              <a:spcBef>
                <a:spcPts val="0"/>
              </a:spcBef>
              <a:buFont typeface="Wingdings" pitchFamily="2" charset="2"/>
              <a:buChar char="q"/>
            </a:pPr>
            <a:r>
              <a:rPr lang="ru-RU" sz="2800" dirty="0" smtClean="0">
                <a:latin typeface="+mj-lt"/>
              </a:rPr>
              <a:t> Объем данных в 1 Мб</a:t>
            </a:r>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10</a:t>
            </a:fld>
            <a:endParaRPr lang="ru-RU"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ru-RU" sz="4800" dirty="0" smtClean="0"/>
              <a:t>Хранилище данных</a:t>
            </a:r>
            <a:endParaRPr lang="ru-RU" sz="4800" dirty="0"/>
          </a:p>
        </p:txBody>
      </p:sp>
      <p:sp>
        <p:nvSpPr>
          <p:cNvPr id="10243" name="Содержимое 2"/>
          <p:cNvSpPr>
            <a:spLocks noGrp="1"/>
          </p:cNvSpPr>
          <p:nvPr>
            <p:ph idx="1"/>
          </p:nvPr>
        </p:nvSpPr>
        <p:spPr>
          <a:xfrm>
            <a:off x="642910" y="1643050"/>
            <a:ext cx="8153400" cy="4495820"/>
          </a:xfrm>
        </p:spPr>
        <p:txBody>
          <a:bodyPr anchor="ctr">
            <a:normAutofit lnSpcReduction="10000"/>
          </a:bodyPr>
          <a:lstStyle/>
          <a:p>
            <a:pPr marL="0" indent="0">
              <a:lnSpc>
                <a:spcPct val="150000"/>
              </a:lnSpc>
              <a:spcBef>
                <a:spcPts val="0"/>
              </a:spcBef>
              <a:buFont typeface="Wingdings" pitchFamily="2" charset="2"/>
              <a:buChar char="q"/>
            </a:pPr>
            <a:r>
              <a:rPr lang="ru-RU" sz="2800" dirty="0" smtClean="0"/>
              <a:t> Не реляционная база данных</a:t>
            </a:r>
          </a:p>
          <a:p>
            <a:pPr marL="0" indent="0">
              <a:lnSpc>
                <a:spcPct val="150000"/>
              </a:lnSpc>
              <a:spcBef>
                <a:spcPts val="0"/>
              </a:spcBef>
              <a:buFont typeface="Wingdings" pitchFamily="2" charset="2"/>
              <a:buChar char="q"/>
            </a:pPr>
            <a:r>
              <a:rPr lang="ru-RU" sz="2800" dirty="0" smtClean="0"/>
              <a:t> </a:t>
            </a:r>
            <a:r>
              <a:rPr lang="en-US" sz="2800" dirty="0" err="1" smtClean="0"/>
              <a:t>BigTable</a:t>
            </a:r>
            <a:r>
              <a:rPr lang="en-US" sz="2800" dirty="0" smtClean="0"/>
              <a:t>, GFS</a:t>
            </a:r>
            <a:endParaRPr lang="ru-RU" sz="2800" dirty="0" smtClean="0"/>
          </a:p>
          <a:p>
            <a:pPr marL="0" indent="0">
              <a:lnSpc>
                <a:spcPct val="150000"/>
              </a:lnSpc>
              <a:spcBef>
                <a:spcPts val="0"/>
              </a:spcBef>
              <a:buFont typeface="Wingdings" pitchFamily="2" charset="2"/>
              <a:buChar char="q"/>
            </a:pPr>
            <a:r>
              <a:rPr lang="ru-RU" sz="2800" dirty="0" smtClean="0"/>
              <a:t> </a:t>
            </a:r>
            <a:r>
              <a:rPr lang="en-US" sz="2800" dirty="0" smtClean="0"/>
              <a:t>GQL</a:t>
            </a:r>
          </a:p>
          <a:p>
            <a:pPr marL="0" indent="0">
              <a:lnSpc>
                <a:spcPct val="150000"/>
              </a:lnSpc>
              <a:spcBef>
                <a:spcPts val="0"/>
              </a:spcBef>
              <a:buFont typeface="Wingdings" pitchFamily="2" charset="2"/>
              <a:buChar char="q"/>
            </a:pPr>
            <a:r>
              <a:rPr lang="en-US" sz="2800" dirty="0" smtClean="0"/>
              <a:t> </a:t>
            </a:r>
            <a:r>
              <a:rPr lang="ru-RU" sz="2800" dirty="0" smtClean="0"/>
              <a:t>Размер сущности </a:t>
            </a:r>
            <a:r>
              <a:rPr lang="ru-RU" sz="2800" dirty="0" smtClean="0">
                <a:latin typeface="+mj-lt"/>
              </a:rPr>
              <a:t>1</a:t>
            </a:r>
            <a:r>
              <a:rPr lang="ru-RU" sz="2800" dirty="0" smtClean="0"/>
              <a:t> Мб</a:t>
            </a:r>
          </a:p>
          <a:p>
            <a:pPr marL="0" indent="0">
              <a:lnSpc>
                <a:spcPct val="150000"/>
              </a:lnSpc>
              <a:spcBef>
                <a:spcPts val="0"/>
              </a:spcBef>
              <a:buFont typeface="Wingdings" pitchFamily="2" charset="2"/>
              <a:buChar char="q"/>
            </a:pPr>
            <a:r>
              <a:rPr lang="ru-RU" sz="2800" dirty="0" smtClean="0"/>
              <a:t> Количество значений всех индексов </a:t>
            </a:r>
            <a:r>
              <a:rPr lang="ru-RU" sz="2800" dirty="0" smtClean="0">
                <a:latin typeface="+mj-lt"/>
              </a:rPr>
              <a:t>5000</a:t>
            </a:r>
          </a:p>
          <a:p>
            <a:pPr marL="0" indent="0">
              <a:lnSpc>
                <a:spcPct val="150000"/>
              </a:lnSpc>
              <a:spcBef>
                <a:spcPts val="0"/>
              </a:spcBef>
              <a:buFont typeface="Wingdings" pitchFamily="2" charset="2"/>
              <a:buChar char="q"/>
            </a:pPr>
            <a:r>
              <a:rPr lang="ru-RU" sz="2800" dirty="0" smtClean="0"/>
              <a:t> </a:t>
            </a:r>
            <a:r>
              <a:rPr lang="en-US" sz="2800" dirty="0" err="1" smtClean="0"/>
              <a:t>Blobstore</a:t>
            </a:r>
            <a:r>
              <a:rPr lang="en-US" sz="2800" dirty="0" smtClean="0"/>
              <a:t> </a:t>
            </a:r>
          </a:p>
          <a:p>
            <a:pPr marL="0" indent="0">
              <a:lnSpc>
                <a:spcPct val="150000"/>
              </a:lnSpc>
              <a:spcBef>
                <a:spcPts val="0"/>
              </a:spcBef>
              <a:buFont typeface="Wingdings" pitchFamily="2" charset="2"/>
              <a:buChar char="q"/>
            </a:pPr>
            <a:r>
              <a:rPr lang="ru-RU" sz="2800" dirty="0" smtClean="0"/>
              <a:t> Статистика </a:t>
            </a:r>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11</a:t>
            </a:fld>
            <a:endParaRPr lang="ru-RU"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en-US" sz="4800" dirty="0" err="1" smtClean="0"/>
              <a:t>Memcache</a:t>
            </a:r>
            <a:r>
              <a:rPr lang="en-US" sz="4800" dirty="0" smtClean="0"/>
              <a:t> </a:t>
            </a:r>
            <a:endParaRPr lang="ru-RU" sz="4800" dirty="0"/>
          </a:p>
        </p:txBody>
      </p:sp>
      <p:sp>
        <p:nvSpPr>
          <p:cNvPr id="10243" name="Содержимое 2"/>
          <p:cNvSpPr>
            <a:spLocks noGrp="1"/>
          </p:cNvSpPr>
          <p:nvPr>
            <p:ph idx="1"/>
          </p:nvPr>
        </p:nvSpPr>
        <p:spPr>
          <a:xfrm>
            <a:off x="612775" y="1790700"/>
            <a:ext cx="8153400" cy="4495820"/>
          </a:xfrm>
        </p:spPr>
        <p:txBody>
          <a:bodyPr anchor="ctr">
            <a:normAutofit/>
          </a:bodyPr>
          <a:lstStyle/>
          <a:p>
            <a:pPr marL="0" indent="0">
              <a:lnSpc>
                <a:spcPct val="150000"/>
              </a:lnSpc>
              <a:spcBef>
                <a:spcPts val="0"/>
              </a:spcBef>
              <a:buFont typeface="Wingdings" pitchFamily="2" charset="2"/>
              <a:buChar char="q"/>
            </a:pPr>
            <a:r>
              <a:rPr lang="ru-RU" sz="2800" dirty="0" smtClean="0"/>
              <a:t> Высокая производительность</a:t>
            </a:r>
          </a:p>
          <a:p>
            <a:pPr marL="0" indent="0">
              <a:lnSpc>
                <a:spcPct val="150000"/>
              </a:lnSpc>
              <a:spcBef>
                <a:spcPts val="0"/>
              </a:spcBef>
              <a:buFont typeface="Wingdings" pitchFamily="2" charset="2"/>
              <a:buChar char="q"/>
            </a:pPr>
            <a:r>
              <a:rPr lang="ru-RU" sz="2800" dirty="0" smtClean="0"/>
              <a:t> Структура ключ-значение</a:t>
            </a:r>
          </a:p>
          <a:p>
            <a:pPr marL="0" indent="0">
              <a:lnSpc>
                <a:spcPct val="150000"/>
              </a:lnSpc>
              <a:spcBef>
                <a:spcPts val="0"/>
              </a:spcBef>
              <a:buFont typeface="Wingdings" pitchFamily="2" charset="2"/>
              <a:buChar char="q"/>
            </a:pPr>
            <a:r>
              <a:rPr lang="ru-RU" sz="2800" dirty="0" smtClean="0"/>
              <a:t> Управление сессиями</a:t>
            </a:r>
          </a:p>
          <a:p>
            <a:pPr marL="0" indent="0">
              <a:lnSpc>
                <a:spcPct val="150000"/>
              </a:lnSpc>
              <a:spcBef>
                <a:spcPts val="0"/>
              </a:spcBef>
              <a:buFont typeface="Wingdings" pitchFamily="2" charset="2"/>
              <a:buChar char="q"/>
            </a:pPr>
            <a:r>
              <a:rPr lang="ru-RU" sz="2800" dirty="0" smtClean="0"/>
              <a:t> Стандартные запросы</a:t>
            </a:r>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12</a:t>
            </a:fld>
            <a:endParaRPr lang="ru-RU"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ru-RU" sz="4800" dirty="0" smtClean="0"/>
              <a:t>Языки программирования</a:t>
            </a:r>
            <a:endParaRPr lang="ru-RU" sz="4800" dirty="0"/>
          </a:p>
        </p:txBody>
      </p:sp>
      <p:sp>
        <p:nvSpPr>
          <p:cNvPr id="10243" name="Содержимое 2"/>
          <p:cNvSpPr>
            <a:spLocks noGrp="1"/>
          </p:cNvSpPr>
          <p:nvPr>
            <p:ph idx="1"/>
          </p:nvPr>
        </p:nvSpPr>
        <p:spPr>
          <a:xfrm>
            <a:off x="899592" y="1772816"/>
            <a:ext cx="7343601" cy="4495820"/>
          </a:xfrm>
        </p:spPr>
        <p:txBody>
          <a:bodyPr anchor="ctr">
            <a:normAutofit/>
          </a:bodyPr>
          <a:lstStyle/>
          <a:p>
            <a:pPr marL="0" indent="0">
              <a:lnSpc>
                <a:spcPct val="150000"/>
              </a:lnSpc>
              <a:spcBef>
                <a:spcPts val="0"/>
              </a:spcBef>
              <a:buFont typeface="Wingdings" pitchFamily="2" charset="2"/>
              <a:buChar char="q"/>
            </a:pPr>
            <a:r>
              <a:rPr lang="en-US" sz="2800" dirty="0" smtClean="0"/>
              <a:t> </a:t>
            </a:r>
            <a:r>
              <a:rPr lang="en-US" sz="3600" dirty="0" smtClean="0">
                <a:latin typeface="+mj-lt"/>
              </a:rPr>
              <a:t>Java</a:t>
            </a:r>
          </a:p>
          <a:p>
            <a:pPr marL="0" indent="0">
              <a:lnSpc>
                <a:spcPct val="150000"/>
              </a:lnSpc>
              <a:spcBef>
                <a:spcPts val="0"/>
              </a:spcBef>
              <a:buFont typeface="Wingdings" pitchFamily="2" charset="2"/>
              <a:buChar char="q"/>
            </a:pPr>
            <a:r>
              <a:rPr lang="en-US" sz="2800" dirty="0" smtClean="0">
                <a:latin typeface="+mj-lt"/>
              </a:rPr>
              <a:t> </a:t>
            </a:r>
            <a:r>
              <a:rPr lang="en-US" sz="3600" dirty="0" smtClean="0">
                <a:latin typeface="+mj-lt"/>
              </a:rPr>
              <a:t>Python</a:t>
            </a:r>
          </a:p>
          <a:p>
            <a:pPr marL="0" indent="0">
              <a:lnSpc>
                <a:spcPct val="150000"/>
              </a:lnSpc>
              <a:spcBef>
                <a:spcPts val="0"/>
              </a:spcBef>
              <a:buFont typeface="Wingdings" pitchFamily="2" charset="2"/>
              <a:buChar char="q"/>
            </a:pPr>
            <a:r>
              <a:rPr lang="en-US" sz="3600" dirty="0" smtClean="0">
                <a:latin typeface="+mj-lt"/>
              </a:rPr>
              <a:t> Go</a:t>
            </a:r>
            <a:endParaRPr lang="ru-RU" sz="3600" dirty="0" smtClean="0">
              <a:latin typeface="+mj-lt"/>
            </a:endParaRPr>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13</a:t>
            </a:fld>
            <a:endParaRPr lang="ru-RU"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500042"/>
            <a:ext cx="7615262" cy="846980"/>
          </a:xfrm>
        </p:spPr>
        <p:txBody>
          <a:bodyPr>
            <a:normAutofit/>
          </a:bodyPr>
          <a:lstStyle/>
          <a:p>
            <a:pPr algn="ctr">
              <a:defRPr/>
            </a:pPr>
            <a:r>
              <a:rPr lang="ru-RU" sz="4800" dirty="0" smtClean="0"/>
              <a:t>Сервисы</a:t>
            </a:r>
            <a:endParaRPr lang="ru-RU" sz="4800" dirty="0"/>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14</a:t>
            </a:fld>
            <a:endParaRPr lang="ru-RU" sz="1600" dirty="0"/>
          </a:p>
        </p:txBody>
      </p:sp>
      <p:grpSp>
        <p:nvGrpSpPr>
          <p:cNvPr id="18" name="Группа 17"/>
          <p:cNvGrpSpPr/>
          <p:nvPr/>
        </p:nvGrpSpPr>
        <p:grpSpPr>
          <a:xfrm>
            <a:off x="714348" y="1571612"/>
            <a:ext cx="7715304" cy="3357586"/>
            <a:chOff x="714348" y="1571612"/>
            <a:chExt cx="7715304" cy="3357586"/>
          </a:xfrm>
        </p:grpSpPr>
        <p:sp>
          <p:nvSpPr>
            <p:cNvPr id="5" name="Прямоугольник 4"/>
            <p:cNvSpPr/>
            <p:nvPr/>
          </p:nvSpPr>
          <p:spPr>
            <a:xfrm>
              <a:off x="714348" y="1571612"/>
              <a:ext cx="7715304" cy="335758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071538" y="1571612"/>
              <a:ext cx="1571636" cy="369332"/>
            </a:xfrm>
            <a:prstGeom prst="rect">
              <a:avLst/>
            </a:prstGeom>
            <a:noFill/>
          </p:spPr>
          <p:txBody>
            <a:bodyPr wrap="square" rtlCol="0">
              <a:spAutoFit/>
            </a:bodyPr>
            <a:lstStyle/>
            <a:p>
              <a:r>
                <a:rPr lang="ru-RU" dirty="0" smtClean="0"/>
                <a:t>Стандарты</a:t>
              </a:r>
              <a:endParaRPr lang="ru-RU" dirty="0"/>
            </a:p>
          </p:txBody>
        </p:sp>
        <p:sp>
          <p:nvSpPr>
            <p:cNvPr id="8" name="Прямоугольник 7"/>
            <p:cNvSpPr/>
            <p:nvPr/>
          </p:nvSpPr>
          <p:spPr>
            <a:xfrm>
              <a:off x="785786" y="1928802"/>
              <a:ext cx="7572428" cy="92869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785786" y="2928934"/>
              <a:ext cx="7572428" cy="92869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785786" y="3929066"/>
              <a:ext cx="7572428" cy="92869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7" name="Группа 16"/>
          <p:cNvGrpSpPr/>
          <p:nvPr/>
        </p:nvGrpSpPr>
        <p:grpSpPr>
          <a:xfrm>
            <a:off x="785786" y="5286388"/>
            <a:ext cx="7572428" cy="1000132"/>
            <a:chOff x="785786" y="5286388"/>
            <a:chExt cx="7572428" cy="1000132"/>
          </a:xfrm>
        </p:grpSpPr>
        <p:sp>
          <p:nvSpPr>
            <p:cNvPr id="6" name="Прямоугольник 5"/>
            <p:cNvSpPr/>
            <p:nvPr/>
          </p:nvSpPr>
          <p:spPr>
            <a:xfrm>
              <a:off x="785786" y="5286388"/>
              <a:ext cx="7572428" cy="100013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857224" y="5643578"/>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Web</a:t>
              </a:r>
              <a:endParaRPr lang="ru-RU" dirty="0">
                <a:solidFill>
                  <a:schemeClr val="tx1"/>
                </a:solidFill>
              </a:endParaRPr>
            </a:p>
          </p:txBody>
        </p:sp>
        <p:sp>
          <p:nvSpPr>
            <p:cNvPr id="12" name="Прямоугольник 11"/>
            <p:cNvSpPr/>
            <p:nvPr/>
          </p:nvSpPr>
          <p:spPr>
            <a:xfrm>
              <a:off x="2357422" y="5643578"/>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Datastore</a:t>
              </a:r>
              <a:r>
                <a:rPr lang="en-US" sz="1600" dirty="0" smtClean="0">
                  <a:solidFill>
                    <a:schemeClr val="tx1"/>
                  </a:solidFill>
                </a:rPr>
                <a:t> API</a:t>
              </a:r>
              <a:endParaRPr lang="ru-RU" sz="1600" dirty="0">
                <a:solidFill>
                  <a:schemeClr val="tx1"/>
                </a:solidFill>
              </a:endParaRPr>
            </a:p>
          </p:txBody>
        </p:sp>
        <p:sp>
          <p:nvSpPr>
            <p:cNvPr id="13" name="Прямоугольник 12"/>
            <p:cNvSpPr/>
            <p:nvPr/>
          </p:nvSpPr>
          <p:spPr>
            <a:xfrm>
              <a:off x="3857620" y="5643578"/>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URL Fetch</a:t>
              </a:r>
              <a:endParaRPr lang="ru-RU" dirty="0">
                <a:solidFill>
                  <a:schemeClr val="tx1"/>
                </a:solidFill>
              </a:endParaRPr>
            </a:p>
          </p:txBody>
        </p:sp>
        <p:sp>
          <p:nvSpPr>
            <p:cNvPr id="14" name="Прямоугольник 13"/>
            <p:cNvSpPr/>
            <p:nvPr/>
          </p:nvSpPr>
          <p:spPr>
            <a:xfrm>
              <a:off x="5357818" y="5643578"/>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Mail API</a:t>
              </a:r>
              <a:endParaRPr lang="ru-RU" dirty="0">
                <a:solidFill>
                  <a:schemeClr val="tx1"/>
                </a:solidFill>
              </a:endParaRPr>
            </a:p>
          </p:txBody>
        </p:sp>
        <p:sp>
          <p:nvSpPr>
            <p:cNvPr id="15" name="Прямоугольник 14"/>
            <p:cNvSpPr/>
            <p:nvPr/>
          </p:nvSpPr>
          <p:spPr>
            <a:xfrm>
              <a:off x="6858016" y="5643578"/>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Memcache</a:t>
              </a:r>
              <a:endParaRPr lang="ru-RU" dirty="0">
                <a:solidFill>
                  <a:schemeClr val="tx1"/>
                </a:solidFill>
              </a:endParaRPr>
            </a:p>
          </p:txBody>
        </p:sp>
        <p:sp>
          <p:nvSpPr>
            <p:cNvPr id="16" name="TextBox 15"/>
            <p:cNvSpPr txBox="1"/>
            <p:nvPr/>
          </p:nvSpPr>
          <p:spPr>
            <a:xfrm>
              <a:off x="1071538" y="5286388"/>
              <a:ext cx="1928826" cy="369332"/>
            </a:xfrm>
            <a:prstGeom prst="rect">
              <a:avLst/>
            </a:prstGeom>
            <a:noFill/>
          </p:spPr>
          <p:txBody>
            <a:bodyPr wrap="square" rtlCol="0">
              <a:spAutoFit/>
            </a:bodyPr>
            <a:lstStyle/>
            <a:p>
              <a:r>
                <a:rPr lang="en-US" dirty="0" smtClean="0"/>
                <a:t>Low Level</a:t>
              </a:r>
              <a:endParaRPr lang="ru-RU" dirty="0"/>
            </a:p>
          </p:txBody>
        </p:sp>
      </p:grpSp>
      <p:sp>
        <p:nvSpPr>
          <p:cNvPr id="19" name="Прямоугольник 18"/>
          <p:cNvSpPr/>
          <p:nvPr/>
        </p:nvSpPr>
        <p:spPr>
          <a:xfrm>
            <a:off x="857224" y="2285992"/>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Servlets</a:t>
            </a:r>
            <a:endParaRPr lang="ru-RU" dirty="0">
              <a:solidFill>
                <a:schemeClr val="tx1"/>
              </a:solidFill>
            </a:endParaRPr>
          </a:p>
        </p:txBody>
      </p:sp>
      <p:sp>
        <p:nvSpPr>
          <p:cNvPr id="20" name="Прямоугольник 19"/>
          <p:cNvSpPr/>
          <p:nvPr/>
        </p:nvSpPr>
        <p:spPr>
          <a:xfrm>
            <a:off x="2357422" y="2285992"/>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JDO/JPA</a:t>
            </a:r>
            <a:endParaRPr lang="ru-RU" dirty="0">
              <a:solidFill>
                <a:schemeClr val="tx1"/>
              </a:solidFill>
            </a:endParaRPr>
          </a:p>
        </p:txBody>
      </p:sp>
      <p:sp>
        <p:nvSpPr>
          <p:cNvPr id="21" name="Прямоугольник 20"/>
          <p:cNvSpPr/>
          <p:nvPr/>
        </p:nvSpPr>
        <p:spPr>
          <a:xfrm>
            <a:off x="3857620" y="2285992"/>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java.new.URL</a:t>
            </a:r>
            <a:endParaRPr lang="ru-RU" sz="1600" dirty="0">
              <a:solidFill>
                <a:schemeClr val="tx1"/>
              </a:solidFill>
            </a:endParaRPr>
          </a:p>
        </p:txBody>
      </p:sp>
      <p:sp>
        <p:nvSpPr>
          <p:cNvPr id="22" name="Прямоугольник 21"/>
          <p:cNvSpPr/>
          <p:nvPr/>
        </p:nvSpPr>
        <p:spPr>
          <a:xfrm>
            <a:off x="5357818" y="2285992"/>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javax.mail</a:t>
            </a:r>
            <a:endParaRPr lang="ru-RU" dirty="0">
              <a:solidFill>
                <a:schemeClr val="tx1"/>
              </a:solidFill>
            </a:endParaRPr>
          </a:p>
        </p:txBody>
      </p:sp>
      <p:sp>
        <p:nvSpPr>
          <p:cNvPr id="23" name="Прямоугольник 22"/>
          <p:cNvSpPr/>
          <p:nvPr/>
        </p:nvSpPr>
        <p:spPr>
          <a:xfrm>
            <a:off x="6858016" y="2285992"/>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JCache</a:t>
            </a:r>
            <a:endParaRPr lang="ru-RU" dirty="0">
              <a:solidFill>
                <a:schemeClr val="tx1"/>
              </a:solidFill>
            </a:endParaRPr>
          </a:p>
        </p:txBody>
      </p:sp>
      <p:sp>
        <p:nvSpPr>
          <p:cNvPr id="24" name="Прямоугольник 23"/>
          <p:cNvSpPr/>
          <p:nvPr/>
        </p:nvSpPr>
        <p:spPr>
          <a:xfrm>
            <a:off x="857224" y="3286124"/>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Webapp</a:t>
            </a:r>
            <a:r>
              <a:rPr lang="en-US" sz="1400" dirty="0" smtClean="0">
                <a:solidFill>
                  <a:schemeClr val="tx1"/>
                </a:solidFill>
              </a:rPr>
              <a:t>,</a:t>
            </a:r>
          </a:p>
          <a:p>
            <a:pPr algn="ctr"/>
            <a:r>
              <a:rPr lang="en-US" sz="1400" dirty="0" err="1" smtClean="0">
                <a:solidFill>
                  <a:schemeClr val="tx1"/>
                </a:solidFill>
              </a:rPr>
              <a:t>Django</a:t>
            </a:r>
            <a:endParaRPr lang="ru-RU" sz="1400" dirty="0">
              <a:solidFill>
                <a:schemeClr val="tx1"/>
              </a:solidFill>
            </a:endParaRPr>
          </a:p>
        </p:txBody>
      </p:sp>
      <p:sp>
        <p:nvSpPr>
          <p:cNvPr id="25" name="Прямоугольник 24"/>
          <p:cNvSpPr/>
          <p:nvPr/>
        </p:nvSpPr>
        <p:spPr>
          <a:xfrm>
            <a:off x="2357422" y="3286124"/>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Datastore</a:t>
            </a:r>
            <a:r>
              <a:rPr lang="en-US" sz="1400" dirty="0" smtClean="0">
                <a:solidFill>
                  <a:schemeClr val="tx1"/>
                </a:solidFill>
              </a:rPr>
              <a:t> API, QOI/GQL</a:t>
            </a:r>
            <a:endParaRPr lang="ru-RU" sz="1400" dirty="0">
              <a:solidFill>
                <a:schemeClr val="tx1"/>
              </a:solidFill>
            </a:endParaRPr>
          </a:p>
        </p:txBody>
      </p:sp>
      <p:sp>
        <p:nvSpPr>
          <p:cNvPr id="26" name="Прямоугольник 25"/>
          <p:cNvSpPr/>
          <p:nvPr/>
        </p:nvSpPr>
        <p:spPr>
          <a:xfrm>
            <a:off x="3857620" y="3286124"/>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urllib</a:t>
            </a:r>
            <a:r>
              <a:rPr lang="en-US" sz="1400" dirty="0" smtClean="0">
                <a:solidFill>
                  <a:schemeClr val="tx1"/>
                </a:solidFill>
              </a:rPr>
              <a:t>, urllib2, </a:t>
            </a:r>
            <a:r>
              <a:rPr lang="en-US" sz="1400" dirty="0" err="1" smtClean="0">
                <a:solidFill>
                  <a:schemeClr val="tx1"/>
                </a:solidFill>
              </a:rPr>
              <a:t>httplib</a:t>
            </a:r>
            <a:endParaRPr lang="ru-RU" sz="1400" dirty="0">
              <a:solidFill>
                <a:schemeClr val="tx1"/>
              </a:solidFill>
            </a:endParaRPr>
          </a:p>
        </p:txBody>
      </p:sp>
      <p:sp>
        <p:nvSpPr>
          <p:cNvPr id="27" name="Прямоугольник 26"/>
          <p:cNvSpPr/>
          <p:nvPr/>
        </p:nvSpPr>
        <p:spPr>
          <a:xfrm>
            <a:off x="5357818" y="3286124"/>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Mail API</a:t>
            </a:r>
            <a:endParaRPr lang="ru-RU" dirty="0">
              <a:solidFill>
                <a:schemeClr val="tx1"/>
              </a:solidFill>
            </a:endParaRPr>
          </a:p>
        </p:txBody>
      </p:sp>
      <p:sp>
        <p:nvSpPr>
          <p:cNvPr id="28" name="Прямоугольник 27"/>
          <p:cNvSpPr/>
          <p:nvPr/>
        </p:nvSpPr>
        <p:spPr>
          <a:xfrm>
            <a:off x="6858016" y="3286124"/>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Memcached</a:t>
            </a:r>
            <a:endParaRPr lang="ru-RU" dirty="0">
              <a:solidFill>
                <a:schemeClr val="tx1"/>
              </a:solidFill>
            </a:endParaRPr>
          </a:p>
        </p:txBody>
      </p:sp>
      <p:sp>
        <p:nvSpPr>
          <p:cNvPr id="29" name="Прямоугольник 28"/>
          <p:cNvSpPr/>
          <p:nvPr/>
        </p:nvSpPr>
        <p:spPr>
          <a:xfrm>
            <a:off x="857224" y="4286256"/>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http package</a:t>
            </a:r>
            <a:endParaRPr lang="ru-RU" sz="1600" dirty="0">
              <a:solidFill>
                <a:schemeClr val="tx1"/>
              </a:solidFill>
            </a:endParaRPr>
          </a:p>
        </p:txBody>
      </p:sp>
      <p:sp>
        <p:nvSpPr>
          <p:cNvPr id="30" name="Прямоугольник 29"/>
          <p:cNvSpPr/>
          <p:nvPr/>
        </p:nvSpPr>
        <p:spPr>
          <a:xfrm>
            <a:off x="2357422" y="4286256"/>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Blobstore</a:t>
            </a:r>
            <a:r>
              <a:rPr lang="en-US" sz="1400" dirty="0" smtClean="0">
                <a:solidFill>
                  <a:schemeClr val="tx1"/>
                </a:solidFill>
              </a:rPr>
              <a:t> API, Channel API</a:t>
            </a:r>
            <a:endParaRPr lang="ru-RU" sz="1400" dirty="0">
              <a:solidFill>
                <a:schemeClr val="tx1"/>
              </a:solidFill>
            </a:endParaRPr>
          </a:p>
        </p:txBody>
      </p:sp>
      <p:sp>
        <p:nvSpPr>
          <p:cNvPr id="31" name="Прямоугольник 30"/>
          <p:cNvSpPr/>
          <p:nvPr/>
        </p:nvSpPr>
        <p:spPr>
          <a:xfrm>
            <a:off x="3857620" y="4286256"/>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URL Fetch API</a:t>
            </a:r>
            <a:endParaRPr lang="ru-RU" sz="1400" dirty="0">
              <a:solidFill>
                <a:schemeClr val="tx1"/>
              </a:solidFill>
            </a:endParaRPr>
          </a:p>
        </p:txBody>
      </p:sp>
      <p:sp>
        <p:nvSpPr>
          <p:cNvPr id="32" name="Прямоугольник 31"/>
          <p:cNvSpPr/>
          <p:nvPr/>
        </p:nvSpPr>
        <p:spPr>
          <a:xfrm>
            <a:off x="5357818" y="4286256"/>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MAIL API</a:t>
            </a:r>
            <a:endParaRPr lang="ru-RU" dirty="0">
              <a:solidFill>
                <a:schemeClr val="tx1"/>
              </a:solidFill>
            </a:endParaRPr>
          </a:p>
        </p:txBody>
      </p:sp>
      <p:sp>
        <p:nvSpPr>
          <p:cNvPr id="33" name="Прямоугольник 32"/>
          <p:cNvSpPr/>
          <p:nvPr/>
        </p:nvSpPr>
        <p:spPr>
          <a:xfrm>
            <a:off x="6858016" y="4286256"/>
            <a:ext cx="1428760" cy="50006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Memcache</a:t>
            </a:r>
            <a:r>
              <a:rPr lang="en-US" sz="1400" dirty="0" smtClean="0">
                <a:solidFill>
                  <a:schemeClr val="tx1"/>
                </a:solidFill>
              </a:rPr>
              <a:t> API</a:t>
            </a:r>
            <a:endParaRPr lang="ru-RU" sz="1400" dirty="0">
              <a:solidFill>
                <a:schemeClr val="tx1"/>
              </a:solidFill>
            </a:endParaRPr>
          </a:p>
        </p:txBody>
      </p:sp>
      <p:sp>
        <p:nvSpPr>
          <p:cNvPr id="34" name="Стрелка вниз 33"/>
          <p:cNvSpPr/>
          <p:nvPr/>
        </p:nvSpPr>
        <p:spPr>
          <a:xfrm>
            <a:off x="4143372" y="4929198"/>
            <a:ext cx="928694"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en-US" sz="4800" dirty="0" smtClean="0"/>
              <a:t>Google Cloud SQL</a:t>
            </a:r>
            <a:endParaRPr lang="ru-RU" sz="4800" dirty="0"/>
          </a:p>
        </p:txBody>
      </p:sp>
      <p:sp>
        <p:nvSpPr>
          <p:cNvPr id="10243" name="Содержимое 2"/>
          <p:cNvSpPr>
            <a:spLocks noGrp="1"/>
          </p:cNvSpPr>
          <p:nvPr>
            <p:ph idx="1"/>
          </p:nvPr>
        </p:nvSpPr>
        <p:spPr>
          <a:xfrm>
            <a:off x="785786" y="1714488"/>
            <a:ext cx="8153400" cy="3286148"/>
          </a:xfrm>
        </p:spPr>
        <p:txBody>
          <a:bodyPr anchor="ctr">
            <a:normAutofit/>
          </a:bodyPr>
          <a:lstStyle/>
          <a:p>
            <a:pPr marL="0" indent="0">
              <a:lnSpc>
                <a:spcPct val="150000"/>
              </a:lnSpc>
              <a:spcBef>
                <a:spcPts val="0"/>
              </a:spcBef>
              <a:buFont typeface="Wingdings" pitchFamily="2" charset="2"/>
              <a:buChar char="q"/>
            </a:pPr>
            <a:r>
              <a:rPr lang="en-US" sz="2800" dirty="0" smtClean="0"/>
              <a:t> JDBC </a:t>
            </a:r>
            <a:r>
              <a:rPr lang="ru-RU" sz="2800" dirty="0" smtClean="0"/>
              <a:t>для </a:t>
            </a:r>
            <a:r>
              <a:rPr lang="en-US" sz="2800" dirty="0" smtClean="0"/>
              <a:t>Java</a:t>
            </a:r>
          </a:p>
          <a:p>
            <a:pPr marL="0" indent="0">
              <a:lnSpc>
                <a:spcPct val="150000"/>
              </a:lnSpc>
              <a:spcBef>
                <a:spcPts val="0"/>
              </a:spcBef>
              <a:buFont typeface="Wingdings" pitchFamily="2" charset="2"/>
              <a:buChar char="q"/>
            </a:pPr>
            <a:r>
              <a:rPr lang="en-US" sz="2800" dirty="0" smtClean="0"/>
              <a:t> DB-API </a:t>
            </a:r>
            <a:r>
              <a:rPr lang="ru-RU" sz="2800" dirty="0" smtClean="0"/>
              <a:t>для </a:t>
            </a:r>
            <a:r>
              <a:rPr lang="en-US" sz="2800" dirty="0" smtClean="0"/>
              <a:t>Python</a:t>
            </a:r>
          </a:p>
          <a:p>
            <a:pPr marL="0" indent="0">
              <a:lnSpc>
                <a:spcPct val="150000"/>
              </a:lnSpc>
              <a:spcBef>
                <a:spcPts val="0"/>
              </a:spcBef>
              <a:buFont typeface="Wingdings" pitchFamily="2" charset="2"/>
              <a:buChar char="q"/>
            </a:pPr>
            <a:r>
              <a:rPr lang="en-US" sz="2800" dirty="0" smtClean="0"/>
              <a:t> </a:t>
            </a:r>
            <a:r>
              <a:rPr lang="ru-RU" sz="2800" dirty="0" smtClean="0"/>
              <a:t>Совместимы с </a:t>
            </a:r>
            <a:r>
              <a:rPr lang="en-US" sz="2800" dirty="0" err="1" smtClean="0"/>
              <a:t>MySQL</a:t>
            </a:r>
            <a:endParaRPr lang="ru-RU" sz="2800" dirty="0" smtClean="0"/>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15</a:t>
            </a:fld>
            <a:endParaRPr lang="ru-RU"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defRPr/>
            </a:pPr>
            <a:r>
              <a:rPr lang="ru-RU" sz="4800" dirty="0" smtClean="0"/>
              <a:t>Что такое </a:t>
            </a:r>
            <a:r>
              <a:rPr lang="en-US" sz="4800" dirty="0" smtClean="0"/>
              <a:t>Google App Engine</a:t>
            </a:r>
            <a:endParaRPr lang="ru-RU" sz="4800" dirty="0"/>
          </a:p>
        </p:txBody>
      </p:sp>
      <p:sp>
        <p:nvSpPr>
          <p:cNvPr id="10243" name="Содержимое 2"/>
          <p:cNvSpPr>
            <a:spLocks noGrp="1"/>
          </p:cNvSpPr>
          <p:nvPr>
            <p:ph idx="1"/>
          </p:nvPr>
        </p:nvSpPr>
        <p:spPr>
          <a:xfrm>
            <a:off x="612775" y="1790700"/>
            <a:ext cx="8153400" cy="4495820"/>
          </a:xfrm>
        </p:spPr>
        <p:txBody>
          <a:bodyPr anchor="ctr">
            <a:normAutofit/>
          </a:bodyPr>
          <a:lstStyle/>
          <a:p>
            <a:pPr marL="0" indent="0">
              <a:spcBef>
                <a:spcPts val="0"/>
              </a:spcBef>
              <a:buNone/>
            </a:pPr>
            <a:r>
              <a:rPr lang="ru-RU" sz="2800" dirty="0" smtClean="0"/>
              <a:t>Сервис </a:t>
            </a:r>
            <a:r>
              <a:rPr lang="ru-RU" sz="2800" dirty="0" err="1" smtClean="0"/>
              <a:t>хостинга</a:t>
            </a:r>
            <a:r>
              <a:rPr lang="ru-RU" sz="2800" dirty="0" smtClean="0"/>
              <a:t> сайтов и </a:t>
            </a:r>
            <a:r>
              <a:rPr lang="en-US" sz="2800" dirty="0" smtClean="0"/>
              <a:t>web-</a:t>
            </a:r>
            <a:r>
              <a:rPr lang="ru-RU" sz="2800" dirty="0" smtClean="0"/>
              <a:t>приложений в инфраструктуре </a:t>
            </a:r>
            <a:r>
              <a:rPr lang="en-US" sz="2800" dirty="0" smtClean="0"/>
              <a:t>Google.</a:t>
            </a:r>
            <a:endParaRPr lang="ru-RU" sz="2800" dirty="0" smtClean="0"/>
          </a:p>
          <a:p>
            <a:pPr marL="0" indent="0">
              <a:lnSpc>
                <a:spcPct val="150000"/>
              </a:lnSpc>
              <a:spcBef>
                <a:spcPts val="0"/>
              </a:spcBef>
              <a:buFont typeface="Wingdings" pitchFamily="2" charset="2"/>
              <a:buChar char="q"/>
            </a:pPr>
            <a:r>
              <a:rPr lang="ru-RU" sz="2800" dirty="0" smtClean="0"/>
              <a:t> </a:t>
            </a:r>
            <a:r>
              <a:rPr lang="en-US" sz="2800" dirty="0" err="1" smtClean="0"/>
              <a:t>PaaS</a:t>
            </a:r>
            <a:endParaRPr lang="en-US" sz="2800" dirty="0" smtClean="0"/>
          </a:p>
          <a:p>
            <a:pPr marL="0" indent="0">
              <a:lnSpc>
                <a:spcPct val="150000"/>
              </a:lnSpc>
              <a:spcBef>
                <a:spcPts val="0"/>
              </a:spcBef>
              <a:buFont typeface="Wingdings" pitchFamily="2" charset="2"/>
              <a:buChar char="q"/>
            </a:pPr>
            <a:r>
              <a:rPr lang="en-US" sz="2800" dirty="0" smtClean="0"/>
              <a:t> </a:t>
            </a:r>
            <a:r>
              <a:rPr lang="ru-RU" sz="2800" dirty="0" smtClean="0"/>
              <a:t>Оплата только ресурсов</a:t>
            </a:r>
          </a:p>
          <a:p>
            <a:pPr marL="0" indent="0">
              <a:lnSpc>
                <a:spcPct val="150000"/>
              </a:lnSpc>
              <a:spcBef>
                <a:spcPts val="0"/>
              </a:spcBef>
              <a:buFont typeface="Wingdings" pitchFamily="2" charset="2"/>
              <a:buChar char="q"/>
            </a:pPr>
            <a:r>
              <a:rPr lang="ru-RU" sz="2800" dirty="0" smtClean="0"/>
              <a:t> Простота использования, поддержки и масштабирования</a:t>
            </a:r>
          </a:p>
          <a:p>
            <a:pPr marL="0" indent="0">
              <a:lnSpc>
                <a:spcPct val="150000"/>
              </a:lnSpc>
              <a:spcBef>
                <a:spcPts val="0"/>
              </a:spcBef>
              <a:buFont typeface="Wingdings" pitchFamily="2" charset="2"/>
              <a:buChar char="q"/>
            </a:pPr>
            <a:r>
              <a:rPr lang="ru-RU" sz="2800" dirty="0" smtClean="0"/>
              <a:t> </a:t>
            </a:r>
            <a:r>
              <a:rPr lang="en-US" sz="2800" dirty="0" smtClean="0"/>
              <a:t>Python, Java, Go</a:t>
            </a:r>
            <a:endParaRPr lang="ru-RU" sz="2800" dirty="0" smtClean="0"/>
          </a:p>
          <a:p>
            <a:pPr marL="0" indent="0">
              <a:lnSpc>
                <a:spcPct val="150000"/>
              </a:lnSpc>
              <a:spcBef>
                <a:spcPts val="0"/>
              </a:spcBef>
              <a:buFont typeface="Wingdings" pitchFamily="2" charset="2"/>
              <a:buChar char="q"/>
            </a:pPr>
            <a:endParaRPr lang="ru-RU" sz="2800" dirty="0" smtClean="0"/>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2</a:t>
            </a:fld>
            <a:endParaRPr lang="ru-RU"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ru-RU" sz="4800" dirty="0" smtClean="0"/>
              <a:t>Особенности</a:t>
            </a:r>
            <a:endParaRPr lang="ru-RU" sz="4800" dirty="0"/>
          </a:p>
        </p:txBody>
      </p:sp>
      <p:sp>
        <p:nvSpPr>
          <p:cNvPr id="10243" name="Содержимое 2"/>
          <p:cNvSpPr>
            <a:spLocks noGrp="1"/>
          </p:cNvSpPr>
          <p:nvPr>
            <p:ph idx="1"/>
          </p:nvPr>
        </p:nvSpPr>
        <p:spPr>
          <a:xfrm>
            <a:off x="611560" y="1628800"/>
            <a:ext cx="8153400" cy="4495820"/>
          </a:xfrm>
        </p:spPr>
        <p:txBody>
          <a:bodyPr anchor="ctr">
            <a:normAutofit/>
          </a:bodyPr>
          <a:lstStyle/>
          <a:p>
            <a:pPr marL="0" indent="0">
              <a:spcBef>
                <a:spcPts val="0"/>
              </a:spcBef>
              <a:buFont typeface="Wingdings" pitchFamily="2" charset="2"/>
              <a:buChar char="q"/>
            </a:pPr>
            <a:r>
              <a:rPr lang="ru-RU" sz="2800" dirty="0" smtClean="0"/>
              <a:t> Автоматическое масштабирование и регулировка нагрузки</a:t>
            </a:r>
          </a:p>
          <a:p>
            <a:pPr marL="0" indent="0">
              <a:spcBef>
                <a:spcPts val="0"/>
              </a:spcBef>
              <a:buFont typeface="Wingdings" pitchFamily="2" charset="2"/>
              <a:buChar char="q"/>
            </a:pPr>
            <a:r>
              <a:rPr lang="ru-RU" sz="2800" dirty="0" smtClean="0"/>
              <a:t> Использование </a:t>
            </a:r>
            <a:r>
              <a:rPr lang="ru-RU" sz="2800" dirty="0" err="1" smtClean="0"/>
              <a:t>Аккаунтов</a:t>
            </a:r>
            <a:r>
              <a:rPr lang="ru-RU" sz="2800" dirty="0" smtClean="0"/>
              <a:t> </a:t>
            </a:r>
            <a:r>
              <a:rPr lang="en-US" sz="2800" dirty="0" smtClean="0"/>
              <a:t>Google,</a:t>
            </a:r>
            <a:r>
              <a:rPr lang="ru-RU" sz="2800" dirty="0" smtClean="0"/>
              <a:t> </a:t>
            </a:r>
            <a:r>
              <a:rPr lang="en-US" sz="2800" dirty="0" err="1" smtClean="0"/>
              <a:t>Memcache</a:t>
            </a:r>
            <a:endParaRPr lang="en-US" sz="2800" dirty="0" smtClean="0"/>
          </a:p>
          <a:p>
            <a:pPr marL="0" indent="0">
              <a:spcBef>
                <a:spcPts val="0"/>
              </a:spcBef>
              <a:buFont typeface="Wingdings" pitchFamily="2" charset="2"/>
              <a:buChar char="q"/>
            </a:pPr>
            <a:r>
              <a:rPr lang="en-US" sz="2800" dirty="0" smtClean="0"/>
              <a:t> </a:t>
            </a:r>
            <a:r>
              <a:rPr lang="ru-RU" sz="2800" dirty="0" smtClean="0"/>
              <a:t>Полная локальная среда разработки</a:t>
            </a:r>
          </a:p>
          <a:p>
            <a:pPr marL="0" indent="0">
              <a:spcBef>
                <a:spcPts val="0"/>
              </a:spcBef>
              <a:buFont typeface="Wingdings" pitchFamily="2" charset="2"/>
              <a:buChar char="q"/>
            </a:pPr>
            <a:r>
              <a:rPr lang="ru-RU" sz="2800" dirty="0" smtClean="0"/>
              <a:t> Собственное хранилище данных, </a:t>
            </a:r>
            <a:r>
              <a:rPr lang="en-US" sz="2800" dirty="0" err="1" smtClean="0"/>
              <a:t>BigTable</a:t>
            </a:r>
            <a:endParaRPr lang="ru-RU" sz="2800" dirty="0" smtClean="0"/>
          </a:p>
          <a:p>
            <a:pPr marL="0" indent="0">
              <a:spcBef>
                <a:spcPts val="0"/>
              </a:spcBef>
              <a:buFont typeface="Wingdings" pitchFamily="2" charset="2"/>
              <a:buChar char="q"/>
            </a:pPr>
            <a:r>
              <a:rPr lang="ru-RU" sz="2800" dirty="0" smtClean="0"/>
              <a:t> Интегрированная среда</a:t>
            </a:r>
          </a:p>
          <a:p>
            <a:pPr marL="0" indent="0">
              <a:spcBef>
                <a:spcPts val="0"/>
              </a:spcBef>
              <a:buFont typeface="Wingdings" pitchFamily="2" charset="2"/>
              <a:buChar char="q"/>
            </a:pPr>
            <a:r>
              <a:rPr lang="ru-RU" sz="2800" dirty="0" smtClean="0"/>
              <a:t>  Запланированные задачи, очереди задач</a:t>
            </a:r>
          </a:p>
          <a:p>
            <a:pPr marL="0" indent="0">
              <a:spcBef>
                <a:spcPts val="0"/>
              </a:spcBef>
              <a:buFont typeface="Wingdings" pitchFamily="2" charset="2"/>
              <a:buChar char="q"/>
            </a:pPr>
            <a:r>
              <a:rPr lang="ru-RU" sz="2800" dirty="0" smtClean="0"/>
              <a:t> Старая и новая версии приложений</a:t>
            </a:r>
          </a:p>
          <a:p>
            <a:pPr marL="0" indent="0">
              <a:spcBef>
                <a:spcPts val="0"/>
              </a:spcBef>
              <a:buFont typeface="Wingdings" pitchFamily="2" charset="2"/>
              <a:buChar char="q"/>
            </a:pPr>
            <a:r>
              <a:rPr lang="ru-RU" sz="2800" dirty="0" smtClean="0"/>
              <a:t> Не нужно поддерживать сервера</a:t>
            </a:r>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3</a:t>
            </a:fld>
            <a:endParaRPr lang="ru-RU"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ru-RU" sz="4800" dirty="0" smtClean="0"/>
              <a:t>Почему </a:t>
            </a:r>
            <a:r>
              <a:rPr lang="en-US" sz="4800" dirty="0" smtClean="0"/>
              <a:t>GAE</a:t>
            </a:r>
            <a:endParaRPr lang="ru-RU" sz="4800" dirty="0"/>
          </a:p>
        </p:txBody>
      </p:sp>
      <p:sp>
        <p:nvSpPr>
          <p:cNvPr id="10243" name="Содержимое 2"/>
          <p:cNvSpPr>
            <a:spLocks noGrp="1"/>
          </p:cNvSpPr>
          <p:nvPr>
            <p:ph idx="1"/>
          </p:nvPr>
        </p:nvSpPr>
        <p:spPr>
          <a:xfrm>
            <a:off x="612775" y="1714488"/>
            <a:ext cx="8153400" cy="3714776"/>
          </a:xfrm>
        </p:spPr>
        <p:txBody>
          <a:bodyPr anchor="ctr">
            <a:normAutofit/>
          </a:bodyPr>
          <a:lstStyle/>
          <a:p>
            <a:pPr marL="0" indent="0">
              <a:lnSpc>
                <a:spcPct val="150000"/>
              </a:lnSpc>
              <a:spcBef>
                <a:spcPts val="0"/>
              </a:spcBef>
              <a:buFont typeface="Wingdings" pitchFamily="2" charset="2"/>
              <a:buChar char="q"/>
            </a:pPr>
            <a:r>
              <a:rPr lang="en-US" sz="2800" dirty="0" smtClean="0"/>
              <a:t> </a:t>
            </a:r>
            <a:r>
              <a:rPr lang="ru-RU" sz="2800" dirty="0" smtClean="0"/>
              <a:t>Легко начать</a:t>
            </a:r>
          </a:p>
          <a:p>
            <a:pPr marL="0" indent="0">
              <a:lnSpc>
                <a:spcPct val="150000"/>
              </a:lnSpc>
              <a:spcBef>
                <a:spcPts val="0"/>
              </a:spcBef>
              <a:buFont typeface="Wingdings" pitchFamily="2" charset="2"/>
              <a:buChar char="q"/>
            </a:pPr>
            <a:r>
              <a:rPr lang="ru-RU" sz="2800" dirty="0" smtClean="0"/>
              <a:t> Автоматическая масштабируемость</a:t>
            </a:r>
          </a:p>
          <a:p>
            <a:pPr marL="0" indent="0">
              <a:lnSpc>
                <a:spcPct val="150000"/>
              </a:lnSpc>
              <a:spcBef>
                <a:spcPts val="0"/>
              </a:spcBef>
              <a:buFont typeface="Wingdings" pitchFamily="2" charset="2"/>
              <a:buChar char="q"/>
            </a:pPr>
            <a:r>
              <a:rPr lang="ru-RU" sz="2800" dirty="0" smtClean="0"/>
              <a:t> Надежность, эффективность и безопасность</a:t>
            </a:r>
          </a:p>
          <a:p>
            <a:pPr marL="0" indent="0">
              <a:lnSpc>
                <a:spcPct val="150000"/>
              </a:lnSpc>
              <a:spcBef>
                <a:spcPts val="0"/>
              </a:spcBef>
              <a:buFont typeface="Wingdings" pitchFamily="2" charset="2"/>
              <a:buChar char="q"/>
            </a:pPr>
            <a:r>
              <a:rPr lang="ru-RU" sz="2800" dirty="0" smtClean="0"/>
              <a:t> Экономичный </a:t>
            </a:r>
            <a:r>
              <a:rPr lang="ru-RU" sz="2800" dirty="0" err="1" smtClean="0"/>
              <a:t>хостинг</a:t>
            </a:r>
            <a:endParaRPr lang="ru-RU" sz="2800" dirty="0" smtClean="0"/>
          </a:p>
          <a:p>
            <a:pPr marL="0" indent="0">
              <a:lnSpc>
                <a:spcPct val="150000"/>
              </a:lnSpc>
              <a:spcBef>
                <a:spcPts val="0"/>
              </a:spcBef>
              <a:buFont typeface="Wingdings" pitchFamily="2" charset="2"/>
              <a:buChar char="q"/>
            </a:pPr>
            <a:r>
              <a:rPr lang="ru-RU" sz="2800" dirty="0" smtClean="0"/>
              <a:t> Пробный период</a:t>
            </a:r>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4</a:t>
            </a:fld>
            <a:endParaRPr lang="ru-RU"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ru-RU" sz="4800" dirty="0" smtClean="0"/>
              <a:t>Квоты и Ограничения</a:t>
            </a:r>
            <a:endParaRPr lang="ru-RU" sz="4800" dirty="0"/>
          </a:p>
        </p:txBody>
      </p:sp>
      <p:sp>
        <p:nvSpPr>
          <p:cNvPr id="10243" name="Содержимое 2"/>
          <p:cNvSpPr>
            <a:spLocks noGrp="1"/>
          </p:cNvSpPr>
          <p:nvPr>
            <p:ph idx="1"/>
          </p:nvPr>
        </p:nvSpPr>
        <p:spPr>
          <a:xfrm>
            <a:off x="571472" y="1571612"/>
            <a:ext cx="8153400" cy="4143404"/>
          </a:xfrm>
        </p:spPr>
        <p:txBody>
          <a:bodyPr anchor="ctr">
            <a:normAutofit/>
          </a:bodyPr>
          <a:lstStyle/>
          <a:p>
            <a:pPr marL="0" indent="0">
              <a:lnSpc>
                <a:spcPct val="150000"/>
              </a:lnSpc>
              <a:spcBef>
                <a:spcPts val="0"/>
              </a:spcBef>
              <a:buFont typeface="Wingdings" pitchFamily="2" charset="2"/>
              <a:buChar char="q"/>
            </a:pPr>
            <a:r>
              <a:rPr lang="en-US" sz="2800" dirty="0" smtClean="0"/>
              <a:t> </a:t>
            </a:r>
            <a:r>
              <a:rPr lang="ru-RU" sz="2800" dirty="0" smtClean="0"/>
              <a:t>Бесплатный </a:t>
            </a:r>
            <a:r>
              <a:rPr lang="ru-RU" sz="2800" dirty="0" err="1" smtClean="0"/>
              <a:t>аккаунт</a:t>
            </a:r>
            <a:r>
              <a:rPr lang="ru-RU" sz="2800" dirty="0" smtClean="0"/>
              <a:t> до </a:t>
            </a:r>
            <a:r>
              <a:rPr lang="ru-RU" sz="2800" dirty="0" smtClean="0">
                <a:latin typeface="+mj-lt"/>
              </a:rPr>
              <a:t>500</a:t>
            </a:r>
            <a:r>
              <a:rPr lang="ru-RU" sz="2800" dirty="0" smtClean="0"/>
              <a:t> Мб, до </a:t>
            </a:r>
            <a:r>
              <a:rPr lang="ru-RU" sz="2800" dirty="0" smtClean="0">
                <a:latin typeface="+mj-lt"/>
              </a:rPr>
              <a:t>5</a:t>
            </a:r>
            <a:r>
              <a:rPr lang="ru-RU" sz="2800" dirty="0" smtClean="0"/>
              <a:t> миллионов просмотров в день</a:t>
            </a:r>
          </a:p>
          <a:p>
            <a:pPr marL="0" indent="0">
              <a:lnSpc>
                <a:spcPct val="150000"/>
              </a:lnSpc>
              <a:spcBef>
                <a:spcPts val="0"/>
              </a:spcBef>
              <a:buFont typeface="Wingdings" pitchFamily="2" charset="2"/>
              <a:buChar char="q"/>
            </a:pPr>
            <a:r>
              <a:rPr lang="ru-RU" sz="2800" dirty="0" smtClean="0"/>
              <a:t> Тестовый </a:t>
            </a:r>
            <a:r>
              <a:rPr lang="ru-RU" sz="2800" dirty="0" err="1" smtClean="0"/>
              <a:t>аккаунт</a:t>
            </a:r>
            <a:r>
              <a:rPr lang="ru-RU" sz="2800" dirty="0" smtClean="0"/>
              <a:t> до </a:t>
            </a:r>
            <a:r>
              <a:rPr lang="ru-RU" sz="2800" dirty="0" smtClean="0">
                <a:latin typeface="+mj-lt"/>
              </a:rPr>
              <a:t>1</a:t>
            </a:r>
            <a:r>
              <a:rPr lang="ru-RU" sz="2800" dirty="0" smtClean="0"/>
              <a:t> Гб</a:t>
            </a:r>
          </a:p>
          <a:p>
            <a:pPr marL="0" indent="0">
              <a:lnSpc>
                <a:spcPct val="150000"/>
              </a:lnSpc>
              <a:spcBef>
                <a:spcPts val="0"/>
              </a:spcBef>
              <a:buFont typeface="Wingdings" pitchFamily="2" charset="2"/>
              <a:buChar char="q"/>
            </a:pPr>
            <a:r>
              <a:rPr lang="ru-RU" sz="2800" dirty="0" smtClean="0"/>
              <a:t> До </a:t>
            </a:r>
            <a:r>
              <a:rPr lang="ru-RU" sz="2800" dirty="0" smtClean="0">
                <a:latin typeface="+mj-lt"/>
              </a:rPr>
              <a:t>10</a:t>
            </a:r>
            <a:r>
              <a:rPr lang="ru-RU" sz="2800" dirty="0" smtClean="0"/>
              <a:t> приложений </a:t>
            </a:r>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5</a:t>
            </a:fld>
            <a:endParaRPr lang="ru-RU"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ru-RU" sz="4800" dirty="0" smtClean="0"/>
              <a:t>Архитектура</a:t>
            </a:r>
            <a:endParaRPr lang="ru-RU" sz="4800" dirty="0"/>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6</a:t>
            </a:fld>
            <a:endParaRPr lang="ru-RU" sz="1600" dirty="0"/>
          </a:p>
        </p:txBody>
      </p:sp>
      <p:pic>
        <p:nvPicPr>
          <p:cNvPr id="1026" name="Picture 2"/>
          <p:cNvPicPr>
            <a:picLocks noChangeAspect="1" noChangeArrowheads="1"/>
          </p:cNvPicPr>
          <p:nvPr/>
        </p:nvPicPr>
        <p:blipFill>
          <a:blip r:embed="rId3" cstate="print"/>
          <a:srcRect/>
          <a:stretch>
            <a:fillRect/>
          </a:stretch>
        </p:blipFill>
        <p:spPr bwMode="auto">
          <a:xfrm>
            <a:off x="1475656" y="1772816"/>
            <a:ext cx="5688632" cy="4176464"/>
          </a:xfrm>
          <a:prstGeom prst="rect">
            <a:avLst/>
          </a:prstGeom>
          <a:noFill/>
          <a:ln w="9525">
            <a:noFill/>
            <a:miter lim="800000"/>
            <a:headEnd/>
            <a:tailEnd/>
          </a:ln>
        </p:spPr>
      </p:pic>
      <p:sp>
        <p:nvSpPr>
          <p:cNvPr id="7" name="TextBox 6"/>
          <p:cNvSpPr txBox="1"/>
          <p:nvPr/>
        </p:nvSpPr>
        <p:spPr>
          <a:xfrm>
            <a:off x="3563888" y="2257127"/>
            <a:ext cx="1080120" cy="307777"/>
          </a:xfrm>
          <a:prstGeom prst="rect">
            <a:avLst/>
          </a:prstGeom>
          <a:noFill/>
        </p:spPr>
        <p:txBody>
          <a:bodyPr wrap="square" rtlCol="0">
            <a:spAutoFit/>
          </a:bodyPr>
          <a:lstStyle/>
          <a:p>
            <a:r>
              <a:rPr lang="en-US" sz="1400" dirty="0" smtClean="0"/>
              <a:t>App Master</a:t>
            </a:r>
            <a:endParaRPr lang="ru-RU" sz="1400" dirty="0"/>
          </a:p>
        </p:txBody>
      </p:sp>
      <p:sp>
        <p:nvSpPr>
          <p:cNvPr id="8" name="TextBox 7"/>
          <p:cNvSpPr txBox="1"/>
          <p:nvPr/>
        </p:nvSpPr>
        <p:spPr>
          <a:xfrm>
            <a:off x="2915816" y="3284984"/>
            <a:ext cx="1080120" cy="307777"/>
          </a:xfrm>
          <a:prstGeom prst="rect">
            <a:avLst/>
          </a:prstGeom>
          <a:noFill/>
        </p:spPr>
        <p:txBody>
          <a:bodyPr wrap="square" rtlCol="0">
            <a:spAutoFit/>
          </a:bodyPr>
          <a:lstStyle/>
          <a:p>
            <a:r>
              <a:rPr lang="en-US" sz="1400" dirty="0" smtClean="0"/>
              <a:t>Front End</a:t>
            </a:r>
            <a:endParaRPr lang="ru-RU" sz="1400" dirty="0"/>
          </a:p>
        </p:txBody>
      </p:sp>
      <p:sp>
        <p:nvSpPr>
          <p:cNvPr id="9" name="TextBox 8"/>
          <p:cNvSpPr txBox="1"/>
          <p:nvPr/>
        </p:nvSpPr>
        <p:spPr>
          <a:xfrm>
            <a:off x="2915816" y="3841303"/>
            <a:ext cx="1080120" cy="307777"/>
          </a:xfrm>
          <a:prstGeom prst="rect">
            <a:avLst/>
          </a:prstGeom>
          <a:noFill/>
        </p:spPr>
        <p:txBody>
          <a:bodyPr wrap="square" rtlCol="0">
            <a:spAutoFit/>
          </a:bodyPr>
          <a:lstStyle/>
          <a:p>
            <a:r>
              <a:rPr lang="en-US" sz="1400" dirty="0" smtClean="0"/>
              <a:t>Front End</a:t>
            </a:r>
            <a:endParaRPr lang="ru-RU" sz="1400" dirty="0"/>
          </a:p>
        </p:txBody>
      </p:sp>
      <p:sp>
        <p:nvSpPr>
          <p:cNvPr id="10" name="TextBox 9"/>
          <p:cNvSpPr txBox="1"/>
          <p:nvPr/>
        </p:nvSpPr>
        <p:spPr>
          <a:xfrm>
            <a:off x="2915816" y="4345359"/>
            <a:ext cx="1080120" cy="307777"/>
          </a:xfrm>
          <a:prstGeom prst="rect">
            <a:avLst/>
          </a:prstGeom>
          <a:noFill/>
        </p:spPr>
        <p:txBody>
          <a:bodyPr wrap="square" rtlCol="0">
            <a:spAutoFit/>
          </a:bodyPr>
          <a:lstStyle/>
          <a:p>
            <a:r>
              <a:rPr lang="en-US" sz="1400" dirty="0" smtClean="0"/>
              <a:t>Front End</a:t>
            </a:r>
            <a:endParaRPr lang="ru-RU" sz="1400" dirty="0"/>
          </a:p>
        </p:txBody>
      </p:sp>
      <p:sp>
        <p:nvSpPr>
          <p:cNvPr id="11" name="TextBox 10"/>
          <p:cNvSpPr txBox="1"/>
          <p:nvPr/>
        </p:nvSpPr>
        <p:spPr>
          <a:xfrm>
            <a:off x="4211960" y="5373216"/>
            <a:ext cx="1296144" cy="307777"/>
          </a:xfrm>
          <a:prstGeom prst="rect">
            <a:avLst/>
          </a:prstGeom>
          <a:noFill/>
        </p:spPr>
        <p:txBody>
          <a:bodyPr wrap="square" rtlCol="0">
            <a:spAutoFit/>
          </a:bodyPr>
          <a:lstStyle/>
          <a:p>
            <a:pPr algn="ctr"/>
            <a:r>
              <a:rPr lang="en-US" sz="1400" dirty="0" smtClean="0"/>
              <a:t>Static Content</a:t>
            </a:r>
            <a:endParaRPr lang="ru-RU" sz="1400" dirty="0"/>
          </a:p>
        </p:txBody>
      </p:sp>
      <p:sp>
        <p:nvSpPr>
          <p:cNvPr id="12" name="TextBox 11"/>
          <p:cNvSpPr txBox="1"/>
          <p:nvPr/>
        </p:nvSpPr>
        <p:spPr>
          <a:xfrm>
            <a:off x="4283968" y="3284984"/>
            <a:ext cx="1080120" cy="307777"/>
          </a:xfrm>
          <a:prstGeom prst="rect">
            <a:avLst/>
          </a:prstGeom>
          <a:noFill/>
        </p:spPr>
        <p:txBody>
          <a:bodyPr wrap="square" rtlCol="0">
            <a:spAutoFit/>
          </a:bodyPr>
          <a:lstStyle/>
          <a:p>
            <a:r>
              <a:rPr lang="en-US" sz="1400" dirty="0" smtClean="0"/>
              <a:t>App Server</a:t>
            </a:r>
            <a:endParaRPr lang="ru-RU" sz="1400" dirty="0"/>
          </a:p>
        </p:txBody>
      </p:sp>
      <p:sp>
        <p:nvSpPr>
          <p:cNvPr id="13" name="TextBox 12"/>
          <p:cNvSpPr txBox="1"/>
          <p:nvPr/>
        </p:nvSpPr>
        <p:spPr>
          <a:xfrm>
            <a:off x="4283968" y="3789040"/>
            <a:ext cx="1080120" cy="307777"/>
          </a:xfrm>
          <a:prstGeom prst="rect">
            <a:avLst/>
          </a:prstGeom>
          <a:noFill/>
        </p:spPr>
        <p:txBody>
          <a:bodyPr wrap="square" rtlCol="0">
            <a:spAutoFit/>
          </a:bodyPr>
          <a:lstStyle/>
          <a:p>
            <a:r>
              <a:rPr lang="en-US" sz="1400" dirty="0" smtClean="0"/>
              <a:t>App Server</a:t>
            </a:r>
            <a:endParaRPr lang="ru-RU" sz="1400" dirty="0"/>
          </a:p>
        </p:txBody>
      </p:sp>
      <p:sp>
        <p:nvSpPr>
          <p:cNvPr id="14" name="TextBox 13"/>
          <p:cNvSpPr txBox="1"/>
          <p:nvPr/>
        </p:nvSpPr>
        <p:spPr>
          <a:xfrm>
            <a:off x="4283968" y="4293096"/>
            <a:ext cx="1080120" cy="307777"/>
          </a:xfrm>
          <a:prstGeom prst="rect">
            <a:avLst/>
          </a:prstGeom>
          <a:noFill/>
        </p:spPr>
        <p:txBody>
          <a:bodyPr wrap="square" rtlCol="0">
            <a:spAutoFit/>
          </a:bodyPr>
          <a:lstStyle/>
          <a:p>
            <a:r>
              <a:rPr lang="en-US" sz="1400" dirty="0" smtClean="0"/>
              <a:t>App Server</a:t>
            </a:r>
            <a:endParaRPr lang="ru-RU" sz="1400" dirty="0"/>
          </a:p>
        </p:txBody>
      </p:sp>
      <p:sp>
        <p:nvSpPr>
          <p:cNvPr id="15" name="TextBox 14"/>
          <p:cNvSpPr txBox="1"/>
          <p:nvPr/>
        </p:nvSpPr>
        <p:spPr>
          <a:xfrm>
            <a:off x="5724128" y="3284984"/>
            <a:ext cx="1080120" cy="307777"/>
          </a:xfrm>
          <a:prstGeom prst="rect">
            <a:avLst/>
          </a:prstGeom>
          <a:noFill/>
        </p:spPr>
        <p:txBody>
          <a:bodyPr wrap="square" rtlCol="0">
            <a:spAutoFit/>
          </a:bodyPr>
          <a:lstStyle/>
          <a:p>
            <a:pPr algn="ctr"/>
            <a:r>
              <a:rPr lang="en-US" sz="1400" dirty="0" err="1" smtClean="0"/>
              <a:t>APl</a:t>
            </a:r>
            <a:endParaRPr lang="ru-RU" sz="1400" dirty="0"/>
          </a:p>
        </p:txBody>
      </p:sp>
      <p:sp>
        <p:nvSpPr>
          <p:cNvPr id="16" name="TextBox 15"/>
          <p:cNvSpPr txBox="1"/>
          <p:nvPr/>
        </p:nvSpPr>
        <p:spPr>
          <a:xfrm>
            <a:off x="5724128" y="3841303"/>
            <a:ext cx="1080120" cy="307777"/>
          </a:xfrm>
          <a:prstGeom prst="rect">
            <a:avLst/>
          </a:prstGeom>
          <a:noFill/>
        </p:spPr>
        <p:txBody>
          <a:bodyPr wrap="square" rtlCol="0">
            <a:spAutoFit/>
          </a:bodyPr>
          <a:lstStyle/>
          <a:p>
            <a:pPr algn="ctr"/>
            <a:r>
              <a:rPr lang="en-US" sz="1400" dirty="0" err="1" smtClean="0"/>
              <a:t>APl</a:t>
            </a:r>
            <a:endParaRPr lang="ru-RU" sz="1400" dirty="0"/>
          </a:p>
        </p:txBody>
      </p:sp>
      <p:sp>
        <p:nvSpPr>
          <p:cNvPr id="17" name="TextBox 16"/>
          <p:cNvSpPr txBox="1"/>
          <p:nvPr/>
        </p:nvSpPr>
        <p:spPr>
          <a:xfrm>
            <a:off x="5724128" y="4365104"/>
            <a:ext cx="1080120" cy="307777"/>
          </a:xfrm>
          <a:prstGeom prst="rect">
            <a:avLst/>
          </a:prstGeom>
          <a:noFill/>
        </p:spPr>
        <p:txBody>
          <a:bodyPr wrap="square" rtlCol="0">
            <a:spAutoFit/>
          </a:bodyPr>
          <a:lstStyle/>
          <a:p>
            <a:pPr algn="ctr"/>
            <a:r>
              <a:rPr lang="en-US" sz="1400" dirty="0" err="1" smtClean="0"/>
              <a:t>APl</a:t>
            </a:r>
            <a:endParaRPr lang="ru-RU" sz="1400" dirty="0"/>
          </a:p>
        </p:txBody>
      </p:sp>
      <p:sp>
        <p:nvSpPr>
          <p:cNvPr id="19" name="TextBox 18"/>
          <p:cNvSpPr txBox="1"/>
          <p:nvPr/>
        </p:nvSpPr>
        <p:spPr>
          <a:xfrm>
            <a:off x="5796136" y="5373216"/>
            <a:ext cx="1080120" cy="307777"/>
          </a:xfrm>
          <a:prstGeom prst="rect">
            <a:avLst/>
          </a:prstGeom>
          <a:noFill/>
        </p:spPr>
        <p:txBody>
          <a:bodyPr wrap="square" rtlCol="0">
            <a:spAutoFit/>
          </a:bodyPr>
          <a:lstStyle/>
          <a:p>
            <a:pPr algn="ctr"/>
            <a:r>
              <a:rPr lang="en-US" sz="1400" dirty="0" smtClean="0"/>
              <a:t>Static Files</a:t>
            </a:r>
            <a:endParaRPr lang="ru-RU" sz="1400" dirty="0"/>
          </a:p>
        </p:txBody>
      </p:sp>
      <p:sp>
        <p:nvSpPr>
          <p:cNvPr id="20" name="Стрелка вправо 19"/>
          <p:cNvSpPr/>
          <p:nvPr/>
        </p:nvSpPr>
        <p:spPr>
          <a:xfrm>
            <a:off x="3995936" y="3717032"/>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право 20"/>
          <p:cNvSpPr/>
          <p:nvPr/>
        </p:nvSpPr>
        <p:spPr>
          <a:xfrm>
            <a:off x="5436096" y="3717032"/>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5436096" y="5157192"/>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право 22"/>
          <p:cNvSpPr/>
          <p:nvPr/>
        </p:nvSpPr>
        <p:spPr>
          <a:xfrm rot="2343134">
            <a:off x="3974440" y="4662369"/>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ru-RU" sz="4800" dirty="0" smtClean="0"/>
              <a:t>Основные объекты</a:t>
            </a:r>
            <a:endParaRPr lang="ru-RU" sz="4800" dirty="0"/>
          </a:p>
        </p:txBody>
      </p:sp>
      <p:sp>
        <p:nvSpPr>
          <p:cNvPr id="10243" name="Содержимое 2"/>
          <p:cNvSpPr>
            <a:spLocks noGrp="1"/>
          </p:cNvSpPr>
          <p:nvPr>
            <p:ph idx="1"/>
          </p:nvPr>
        </p:nvSpPr>
        <p:spPr>
          <a:xfrm>
            <a:off x="755576" y="1700808"/>
            <a:ext cx="8153400" cy="4495820"/>
          </a:xfrm>
        </p:spPr>
        <p:txBody>
          <a:bodyPr anchor="ctr">
            <a:normAutofit fontScale="77500" lnSpcReduction="20000"/>
          </a:bodyPr>
          <a:lstStyle/>
          <a:p>
            <a:pPr marL="0" indent="0">
              <a:lnSpc>
                <a:spcPct val="150000"/>
              </a:lnSpc>
              <a:spcBef>
                <a:spcPts val="0"/>
              </a:spcBef>
              <a:buFont typeface="Wingdings" pitchFamily="2" charset="2"/>
              <a:buChar char="q"/>
            </a:pPr>
            <a:r>
              <a:rPr lang="en-US" sz="2800" dirty="0" smtClean="0"/>
              <a:t> App Master</a:t>
            </a:r>
          </a:p>
          <a:p>
            <a:pPr marL="0" indent="0">
              <a:lnSpc>
                <a:spcPct val="150000"/>
              </a:lnSpc>
              <a:spcBef>
                <a:spcPts val="0"/>
              </a:spcBef>
              <a:buFont typeface="Wingdings" pitchFamily="2" charset="2"/>
              <a:buChar char="§"/>
            </a:pPr>
            <a:r>
              <a:rPr lang="en-US" sz="2800" dirty="0" smtClean="0"/>
              <a:t> </a:t>
            </a:r>
            <a:r>
              <a:rPr lang="ru-RU" sz="2800" dirty="0" smtClean="0"/>
              <a:t>Настраивает </a:t>
            </a:r>
            <a:r>
              <a:rPr lang="en-US" sz="2800" dirty="0" smtClean="0"/>
              <a:t>Front End</a:t>
            </a:r>
            <a:endParaRPr lang="ru-RU" sz="2800" dirty="0" smtClean="0"/>
          </a:p>
          <a:p>
            <a:pPr marL="0" indent="0">
              <a:lnSpc>
                <a:spcPct val="150000"/>
              </a:lnSpc>
              <a:spcBef>
                <a:spcPts val="0"/>
              </a:spcBef>
              <a:buFont typeface="Wingdings" pitchFamily="2" charset="2"/>
              <a:buChar char="§"/>
            </a:pPr>
            <a:r>
              <a:rPr lang="ru-RU" sz="2800" dirty="0" smtClean="0"/>
              <a:t> Управляет приложениями</a:t>
            </a:r>
            <a:endParaRPr lang="en-US" sz="2800" dirty="0" smtClean="0"/>
          </a:p>
          <a:p>
            <a:pPr marL="0" indent="0">
              <a:lnSpc>
                <a:spcPct val="150000"/>
              </a:lnSpc>
              <a:spcBef>
                <a:spcPts val="0"/>
              </a:spcBef>
              <a:buFont typeface="Wingdings" pitchFamily="2" charset="2"/>
              <a:buChar char="q"/>
            </a:pPr>
            <a:r>
              <a:rPr lang="en-US" sz="2800" dirty="0" smtClean="0"/>
              <a:t> Front End</a:t>
            </a:r>
          </a:p>
          <a:p>
            <a:pPr marL="0" indent="0">
              <a:lnSpc>
                <a:spcPct val="150000"/>
              </a:lnSpc>
              <a:spcBef>
                <a:spcPts val="0"/>
              </a:spcBef>
              <a:buFont typeface="Wingdings" pitchFamily="2" charset="2"/>
              <a:buChar char="§"/>
            </a:pPr>
            <a:r>
              <a:rPr lang="en-US" sz="2800" dirty="0" smtClean="0"/>
              <a:t> </a:t>
            </a:r>
            <a:r>
              <a:rPr lang="ru-RU" sz="2800" dirty="0" smtClean="0"/>
              <a:t>Балансировка нагрузки</a:t>
            </a:r>
          </a:p>
          <a:p>
            <a:pPr marL="0" indent="0">
              <a:lnSpc>
                <a:spcPct val="150000"/>
              </a:lnSpc>
              <a:spcBef>
                <a:spcPts val="0"/>
              </a:spcBef>
              <a:buFont typeface="Wingdings" pitchFamily="2" charset="2"/>
              <a:buChar char="§"/>
            </a:pPr>
            <a:r>
              <a:rPr lang="ru-RU" sz="2800" dirty="0" smtClean="0"/>
              <a:t> Маршрутизация</a:t>
            </a:r>
            <a:endParaRPr lang="en-US" sz="2800" dirty="0" smtClean="0"/>
          </a:p>
          <a:p>
            <a:pPr marL="0" indent="0">
              <a:lnSpc>
                <a:spcPct val="150000"/>
              </a:lnSpc>
              <a:spcBef>
                <a:spcPts val="0"/>
              </a:spcBef>
              <a:buFont typeface="Wingdings" pitchFamily="2" charset="2"/>
              <a:buChar char="q"/>
            </a:pPr>
            <a:r>
              <a:rPr lang="en-US" sz="2800" dirty="0" smtClean="0"/>
              <a:t> App Server</a:t>
            </a:r>
            <a:endParaRPr lang="ru-RU" sz="2800" dirty="0" smtClean="0"/>
          </a:p>
          <a:p>
            <a:pPr marL="0" indent="0">
              <a:lnSpc>
                <a:spcPct val="150000"/>
              </a:lnSpc>
              <a:spcBef>
                <a:spcPts val="0"/>
              </a:spcBef>
              <a:buFont typeface="Wingdings" pitchFamily="2" charset="2"/>
              <a:buChar char="§"/>
            </a:pPr>
            <a:r>
              <a:rPr lang="ru-RU" sz="2800" dirty="0" smtClean="0"/>
              <a:t> Предоставляет доступ к сервисам</a:t>
            </a:r>
          </a:p>
          <a:p>
            <a:pPr marL="0" indent="0">
              <a:lnSpc>
                <a:spcPct val="150000"/>
              </a:lnSpc>
              <a:spcBef>
                <a:spcPts val="0"/>
              </a:spcBef>
              <a:buFont typeface="Wingdings" pitchFamily="2" charset="2"/>
              <a:buChar char="§"/>
            </a:pPr>
            <a:r>
              <a:rPr lang="ru-RU" sz="2800" dirty="0" smtClean="0"/>
              <a:t> Размещает приложения</a:t>
            </a:r>
          </a:p>
          <a:p>
            <a:pPr marL="0" indent="0">
              <a:lnSpc>
                <a:spcPct val="150000"/>
              </a:lnSpc>
              <a:spcBef>
                <a:spcPts val="0"/>
              </a:spcBef>
              <a:buFont typeface="Wingdings" pitchFamily="2" charset="2"/>
              <a:buChar char="§"/>
            </a:pPr>
            <a:r>
              <a:rPr lang="ru-RU" sz="2800" dirty="0" smtClean="0"/>
              <a:t> Изолирование приложений</a:t>
            </a:r>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7</a:t>
            </a:fld>
            <a:endParaRPr lang="ru-RU"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ru-RU" sz="4800" dirty="0" smtClean="0"/>
              <a:t>Взаимодействие</a:t>
            </a:r>
            <a:endParaRPr lang="ru-RU" sz="4800" dirty="0"/>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8</a:t>
            </a:fld>
            <a:endParaRPr lang="ru-RU" sz="1600" dirty="0"/>
          </a:p>
        </p:txBody>
      </p:sp>
      <p:pic>
        <p:nvPicPr>
          <p:cNvPr id="3074" name="Picture 2"/>
          <p:cNvPicPr>
            <a:picLocks noChangeAspect="1" noChangeArrowheads="1"/>
          </p:cNvPicPr>
          <p:nvPr/>
        </p:nvPicPr>
        <p:blipFill>
          <a:blip r:embed="rId3" cstate="print"/>
          <a:srcRect/>
          <a:stretch>
            <a:fillRect/>
          </a:stretch>
        </p:blipFill>
        <p:spPr bwMode="auto">
          <a:xfrm>
            <a:off x="2195736" y="2132856"/>
            <a:ext cx="5760640" cy="3456384"/>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1979712" y="3212976"/>
            <a:ext cx="1296144" cy="936104"/>
          </a:xfrm>
          <a:prstGeom prst="rect">
            <a:avLst/>
          </a:prstGeom>
          <a:noFill/>
          <a:ln w="9525">
            <a:noFill/>
            <a:miter lim="800000"/>
            <a:headEnd/>
            <a:tailEnd/>
          </a:ln>
        </p:spPr>
      </p:pic>
      <p:sp>
        <p:nvSpPr>
          <p:cNvPr id="8" name="TextBox 7"/>
          <p:cNvSpPr txBox="1"/>
          <p:nvPr/>
        </p:nvSpPr>
        <p:spPr>
          <a:xfrm>
            <a:off x="2051720" y="3789040"/>
            <a:ext cx="1080120" cy="307777"/>
          </a:xfrm>
          <a:prstGeom prst="rect">
            <a:avLst/>
          </a:prstGeom>
          <a:noFill/>
        </p:spPr>
        <p:txBody>
          <a:bodyPr wrap="square" rtlCol="0">
            <a:spAutoFit/>
          </a:bodyPr>
          <a:lstStyle/>
          <a:p>
            <a:r>
              <a:rPr lang="en-US" sz="1400" dirty="0" smtClean="0"/>
              <a:t>Front End</a:t>
            </a:r>
            <a:endParaRPr lang="ru-RU" sz="1400" dirty="0"/>
          </a:p>
        </p:txBody>
      </p:sp>
      <p:sp>
        <p:nvSpPr>
          <p:cNvPr id="9" name="Стрелка вправо 8"/>
          <p:cNvSpPr/>
          <p:nvPr/>
        </p:nvSpPr>
        <p:spPr>
          <a:xfrm rot="1165704">
            <a:off x="899592" y="3212976"/>
            <a:ext cx="93610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rot="10800000">
            <a:off x="4355976" y="4221088"/>
            <a:ext cx="93610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rot="8880054">
            <a:off x="5513303" y="4015182"/>
            <a:ext cx="93610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rot="11980424">
            <a:off x="3347864" y="4077072"/>
            <a:ext cx="93610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rot="9817488">
            <a:off x="899592" y="3789040"/>
            <a:ext cx="93610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899592" y="2905199"/>
            <a:ext cx="1080120" cy="307777"/>
          </a:xfrm>
          <a:prstGeom prst="rect">
            <a:avLst/>
          </a:prstGeom>
          <a:noFill/>
        </p:spPr>
        <p:txBody>
          <a:bodyPr wrap="square" rtlCol="0">
            <a:spAutoFit/>
          </a:bodyPr>
          <a:lstStyle/>
          <a:p>
            <a:r>
              <a:rPr lang="ru-RU" sz="1400" dirty="0" smtClean="0"/>
              <a:t>Запрос</a:t>
            </a:r>
            <a:endParaRPr lang="ru-RU" sz="1400" dirty="0"/>
          </a:p>
        </p:txBody>
      </p:sp>
      <p:sp>
        <p:nvSpPr>
          <p:cNvPr id="15" name="TextBox 14"/>
          <p:cNvSpPr txBox="1"/>
          <p:nvPr/>
        </p:nvSpPr>
        <p:spPr>
          <a:xfrm>
            <a:off x="1115616" y="4077072"/>
            <a:ext cx="1080120" cy="307777"/>
          </a:xfrm>
          <a:prstGeom prst="rect">
            <a:avLst/>
          </a:prstGeom>
          <a:noFill/>
        </p:spPr>
        <p:txBody>
          <a:bodyPr wrap="square" rtlCol="0">
            <a:spAutoFit/>
          </a:bodyPr>
          <a:lstStyle/>
          <a:p>
            <a:r>
              <a:rPr lang="ru-RU" sz="1400" dirty="0" smtClean="0"/>
              <a:t>Ответ</a:t>
            </a:r>
            <a:endParaRPr lang="ru-RU" sz="1400" dirty="0"/>
          </a:p>
        </p:txBody>
      </p:sp>
      <p:sp>
        <p:nvSpPr>
          <p:cNvPr id="16" name="TextBox 15"/>
          <p:cNvSpPr txBox="1"/>
          <p:nvPr/>
        </p:nvSpPr>
        <p:spPr>
          <a:xfrm>
            <a:off x="2051720" y="4293096"/>
            <a:ext cx="1080120" cy="307777"/>
          </a:xfrm>
          <a:prstGeom prst="rect">
            <a:avLst/>
          </a:prstGeom>
          <a:noFill/>
        </p:spPr>
        <p:txBody>
          <a:bodyPr wrap="square" rtlCol="0">
            <a:spAutoFit/>
          </a:bodyPr>
          <a:lstStyle/>
          <a:p>
            <a:r>
              <a:rPr lang="en-US" sz="1400" dirty="0" smtClean="0"/>
              <a:t>Max 30c</a:t>
            </a:r>
            <a:endParaRPr lang="ru-RU"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952" y="653194"/>
            <a:ext cx="7615262" cy="846980"/>
          </a:xfrm>
        </p:spPr>
        <p:txBody>
          <a:bodyPr>
            <a:normAutofit/>
          </a:bodyPr>
          <a:lstStyle/>
          <a:p>
            <a:pPr algn="ctr">
              <a:defRPr/>
            </a:pPr>
            <a:r>
              <a:rPr lang="ru-RU" sz="4800" dirty="0" smtClean="0"/>
              <a:t>Приложения</a:t>
            </a:r>
            <a:endParaRPr lang="ru-RU" sz="4800" dirty="0"/>
          </a:p>
        </p:txBody>
      </p:sp>
      <p:sp>
        <p:nvSpPr>
          <p:cNvPr id="4" name="Номер слайда 3"/>
          <p:cNvSpPr>
            <a:spLocks noGrp="1"/>
          </p:cNvSpPr>
          <p:nvPr>
            <p:ph type="sldNum" sz="quarter" idx="12"/>
          </p:nvPr>
        </p:nvSpPr>
        <p:spPr/>
        <p:txBody>
          <a:bodyPr>
            <a:normAutofit/>
          </a:bodyPr>
          <a:lstStyle/>
          <a:p>
            <a:pPr>
              <a:defRPr/>
            </a:pPr>
            <a:fld id="{A0240894-1E95-4628-9FA3-52EE022EAB07}" type="slidenum">
              <a:rPr lang="ru-RU" sz="1600" smtClean="0"/>
              <a:pPr>
                <a:defRPr/>
              </a:pPr>
              <a:t>9</a:t>
            </a:fld>
            <a:endParaRPr lang="ru-RU" sz="1600" dirty="0"/>
          </a:p>
        </p:txBody>
      </p:sp>
      <p:grpSp>
        <p:nvGrpSpPr>
          <p:cNvPr id="26" name="Группа 25"/>
          <p:cNvGrpSpPr/>
          <p:nvPr/>
        </p:nvGrpSpPr>
        <p:grpSpPr>
          <a:xfrm>
            <a:off x="1403648" y="1916832"/>
            <a:ext cx="6048672" cy="3528392"/>
            <a:chOff x="1403648" y="1916832"/>
            <a:chExt cx="5807232" cy="3240360"/>
          </a:xfrm>
        </p:grpSpPr>
        <p:pic>
          <p:nvPicPr>
            <p:cNvPr id="2052" name="Picture 4"/>
            <p:cNvPicPr>
              <a:picLocks noChangeAspect="1" noChangeArrowheads="1"/>
            </p:cNvPicPr>
            <p:nvPr/>
          </p:nvPicPr>
          <p:blipFill>
            <a:blip r:embed="rId3" cstate="print"/>
            <a:srcRect/>
            <a:stretch>
              <a:fillRect/>
            </a:stretch>
          </p:blipFill>
          <p:spPr bwMode="auto">
            <a:xfrm>
              <a:off x="3779911" y="1916832"/>
              <a:ext cx="1313199" cy="792088"/>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5940151" y="2060848"/>
              <a:ext cx="1270729" cy="720080"/>
            </a:xfrm>
            <a:prstGeom prst="rect">
              <a:avLst/>
            </a:prstGeom>
            <a:noFill/>
            <a:ln w="9525">
              <a:noFill/>
              <a:miter lim="800000"/>
              <a:headEnd/>
              <a:tailEnd/>
            </a:ln>
          </p:spPr>
        </p:pic>
        <p:pic>
          <p:nvPicPr>
            <p:cNvPr id="2055" name="Picture 7"/>
            <p:cNvPicPr>
              <a:picLocks noChangeAspect="1" noChangeArrowheads="1"/>
            </p:cNvPicPr>
            <p:nvPr/>
          </p:nvPicPr>
          <p:blipFill>
            <a:blip r:embed="rId5" cstate="print"/>
            <a:srcRect/>
            <a:stretch>
              <a:fillRect/>
            </a:stretch>
          </p:blipFill>
          <p:spPr bwMode="auto">
            <a:xfrm>
              <a:off x="1403648" y="3212976"/>
              <a:ext cx="1243880" cy="648072"/>
            </a:xfrm>
            <a:prstGeom prst="rect">
              <a:avLst/>
            </a:prstGeom>
            <a:noFill/>
            <a:ln w="9525">
              <a:noFill/>
              <a:miter lim="800000"/>
              <a:headEnd/>
              <a:tailEnd/>
            </a:ln>
          </p:spPr>
        </p:pic>
        <p:pic>
          <p:nvPicPr>
            <p:cNvPr id="2056" name="Picture 8"/>
            <p:cNvPicPr>
              <a:picLocks noChangeAspect="1" noChangeArrowheads="1"/>
            </p:cNvPicPr>
            <p:nvPr/>
          </p:nvPicPr>
          <p:blipFill>
            <a:blip r:embed="rId6" cstate="print"/>
            <a:srcRect/>
            <a:stretch>
              <a:fillRect/>
            </a:stretch>
          </p:blipFill>
          <p:spPr bwMode="auto">
            <a:xfrm>
              <a:off x="3707904" y="3140967"/>
              <a:ext cx="1296144" cy="663143"/>
            </a:xfrm>
            <a:prstGeom prst="rect">
              <a:avLst/>
            </a:prstGeom>
            <a:noFill/>
            <a:ln w="9525">
              <a:noFill/>
              <a:miter lim="800000"/>
              <a:headEnd/>
              <a:tailEnd/>
            </a:ln>
          </p:spPr>
        </p:pic>
        <p:pic>
          <p:nvPicPr>
            <p:cNvPr id="2058" name="Picture 10"/>
            <p:cNvPicPr>
              <a:picLocks noChangeAspect="1" noChangeArrowheads="1"/>
            </p:cNvPicPr>
            <p:nvPr/>
          </p:nvPicPr>
          <p:blipFill>
            <a:blip r:embed="rId7" cstate="print"/>
            <a:srcRect/>
            <a:stretch>
              <a:fillRect/>
            </a:stretch>
          </p:blipFill>
          <p:spPr bwMode="auto">
            <a:xfrm>
              <a:off x="5940152" y="3068960"/>
              <a:ext cx="1246218" cy="792088"/>
            </a:xfrm>
            <a:prstGeom prst="rect">
              <a:avLst/>
            </a:prstGeom>
            <a:noFill/>
            <a:ln w="9525">
              <a:noFill/>
              <a:miter lim="800000"/>
              <a:headEnd/>
              <a:tailEnd/>
            </a:ln>
          </p:spPr>
        </p:pic>
        <p:pic>
          <p:nvPicPr>
            <p:cNvPr id="2059" name="Picture 11"/>
            <p:cNvPicPr>
              <a:picLocks noChangeAspect="1" noChangeArrowheads="1"/>
            </p:cNvPicPr>
            <p:nvPr/>
          </p:nvPicPr>
          <p:blipFill>
            <a:blip r:embed="rId8" cstate="print"/>
            <a:srcRect/>
            <a:stretch>
              <a:fillRect/>
            </a:stretch>
          </p:blipFill>
          <p:spPr bwMode="auto">
            <a:xfrm>
              <a:off x="1547664" y="1988840"/>
              <a:ext cx="1241877" cy="720080"/>
            </a:xfrm>
            <a:prstGeom prst="rect">
              <a:avLst/>
            </a:prstGeom>
            <a:noFill/>
            <a:ln w="9525">
              <a:noFill/>
              <a:miter lim="800000"/>
              <a:headEnd/>
              <a:tailEnd/>
            </a:ln>
          </p:spPr>
        </p:pic>
        <p:pic>
          <p:nvPicPr>
            <p:cNvPr id="2060" name="Picture 12"/>
            <p:cNvPicPr>
              <a:picLocks noChangeAspect="1" noChangeArrowheads="1"/>
            </p:cNvPicPr>
            <p:nvPr/>
          </p:nvPicPr>
          <p:blipFill>
            <a:blip r:embed="rId9" cstate="print"/>
            <a:srcRect/>
            <a:stretch>
              <a:fillRect/>
            </a:stretch>
          </p:blipFill>
          <p:spPr bwMode="auto">
            <a:xfrm>
              <a:off x="2411760" y="4365104"/>
              <a:ext cx="1291212" cy="792088"/>
            </a:xfrm>
            <a:prstGeom prst="rect">
              <a:avLst/>
            </a:prstGeom>
            <a:noFill/>
            <a:ln w="9525">
              <a:noFill/>
              <a:miter lim="800000"/>
              <a:headEnd/>
              <a:tailEnd/>
            </a:ln>
          </p:spPr>
        </p:pic>
        <p:pic>
          <p:nvPicPr>
            <p:cNvPr id="2061" name="Picture 13"/>
            <p:cNvPicPr>
              <a:picLocks noChangeAspect="1" noChangeArrowheads="1"/>
            </p:cNvPicPr>
            <p:nvPr/>
          </p:nvPicPr>
          <p:blipFill>
            <a:blip r:embed="rId10" cstate="print"/>
            <a:srcRect/>
            <a:stretch>
              <a:fillRect/>
            </a:stretch>
          </p:blipFill>
          <p:spPr bwMode="auto">
            <a:xfrm>
              <a:off x="4716015" y="4365104"/>
              <a:ext cx="1312603" cy="792088"/>
            </a:xfrm>
            <a:prstGeom prst="rect">
              <a:avLst/>
            </a:prstGeom>
            <a:noFill/>
            <a:ln w="9525">
              <a:noFill/>
              <a:miter lim="800000"/>
              <a:headEnd/>
              <a:tailEnd/>
            </a:ln>
          </p:spPr>
        </p:pic>
        <p:sp>
          <p:nvSpPr>
            <p:cNvPr id="18" name="TextBox 17"/>
            <p:cNvSpPr txBox="1"/>
            <p:nvPr/>
          </p:nvSpPr>
          <p:spPr>
            <a:xfrm>
              <a:off x="1619672" y="2348880"/>
              <a:ext cx="1080120" cy="307777"/>
            </a:xfrm>
            <a:prstGeom prst="rect">
              <a:avLst/>
            </a:prstGeom>
            <a:noFill/>
          </p:spPr>
          <p:txBody>
            <a:bodyPr wrap="square" rtlCol="0">
              <a:spAutoFit/>
            </a:bodyPr>
            <a:lstStyle/>
            <a:p>
              <a:r>
                <a:rPr lang="en-US" sz="1400" dirty="0" err="1" smtClean="0"/>
                <a:t>Memcache</a:t>
              </a:r>
              <a:endParaRPr lang="ru-RU" sz="1400" dirty="0"/>
            </a:p>
          </p:txBody>
        </p:sp>
        <p:sp>
          <p:nvSpPr>
            <p:cNvPr id="19" name="TextBox 18"/>
            <p:cNvSpPr txBox="1"/>
            <p:nvPr/>
          </p:nvSpPr>
          <p:spPr>
            <a:xfrm>
              <a:off x="1475656" y="3553271"/>
              <a:ext cx="1080120" cy="307777"/>
            </a:xfrm>
            <a:prstGeom prst="rect">
              <a:avLst/>
            </a:prstGeom>
            <a:noFill/>
          </p:spPr>
          <p:txBody>
            <a:bodyPr wrap="square" rtlCol="0">
              <a:spAutoFit/>
            </a:bodyPr>
            <a:lstStyle/>
            <a:p>
              <a:r>
                <a:rPr lang="en-US" sz="1400" dirty="0" err="1" smtClean="0"/>
                <a:t>Datastore</a:t>
              </a:r>
              <a:endParaRPr lang="ru-RU" sz="1400" dirty="0"/>
            </a:p>
          </p:txBody>
        </p:sp>
        <p:sp>
          <p:nvSpPr>
            <p:cNvPr id="20" name="TextBox 19"/>
            <p:cNvSpPr txBox="1"/>
            <p:nvPr/>
          </p:nvSpPr>
          <p:spPr>
            <a:xfrm>
              <a:off x="5940152" y="2473151"/>
              <a:ext cx="1152128" cy="307777"/>
            </a:xfrm>
            <a:prstGeom prst="rect">
              <a:avLst/>
            </a:prstGeom>
            <a:noFill/>
          </p:spPr>
          <p:txBody>
            <a:bodyPr wrap="square" rtlCol="0">
              <a:spAutoFit/>
            </a:bodyPr>
            <a:lstStyle/>
            <a:p>
              <a:r>
                <a:rPr lang="en-US" sz="1400" dirty="0" smtClean="0"/>
                <a:t>Task Queue</a:t>
              </a:r>
              <a:endParaRPr lang="ru-RU" sz="1400" dirty="0"/>
            </a:p>
          </p:txBody>
        </p:sp>
        <p:sp>
          <p:nvSpPr>
            <p:cNvPr id="21" name="TextBox 20"/>
            <p:cNvSpPr txBox="1"/>
            <p:nvPr/>
          </p:nvSpPr>
          <p:spPr>
            <a:xfrm>
              <a:off x="4067944" y="2401143"/>
              <a:ext cx="1080120" cy="307777"/>
            </a:xfrm>
            <a:prstGeom prst="rect">
              <a:avLst/>
            </a:prstGeom>
            <a:noFill/>
          </p:spPr>
          <p:txBody>
            <a:bodyPr wrap="square" rtlCol="0">
              <a:spAutoFit/>
            </a:bodyPr>
            <a:lstStyle/>
            <a:p>
              <a:r>
                <a:rPr lang="en-US" sz="1400" dirty="0" smtClean="0"/>
                <a:t>Users</a:t>
              </a:r>
              <a:endParaRPr lang="ru-RU" sz="1400" dirty="0"/>
            </a:p>
          </p:txBody>
        </p:sp>
        <p:sp>
          <p:nvSpPr>
            <p:cNvPr id="22" name="TextBox 21"/>
            <p:cNvSpPr txBox="1"/>
            <p:nvPr/>
          </p:nvSpPr>
          <p:spPr>
            <a:xfrm>
              <a:off x="5954434" y="3547756"/>
              <a:ext cx="1080120" cy="282652"/>
            </a:xfrm>
            <a:prstGeom prst="rect">
              <a:avLst/>
            </a:prstGeom>
            <a:noFill/>
          </p:spPr>
          <p:txBody>
            <a:bodyPr wrap="square" rtlCol="0">
              <a:spAutoFit/>
            </a:bodyPr>
            <a:lstStyle/>
            <a:p>
              <a:pPr algn="ctr"/>
              <a:r>
                <a:rPr lang="en-US" sz="1400" dirty="0" smtClean="0"/>
                <a:t>XMPP</a:t>
              </a:r>
              <a:endParaRPr lang="ru-RU" sz="1400" dirty="0"/>
            </a:p>
          </p:txBody>
        </p:sp>
        <p:sp>
          <p:nvSpPr>
            <p:cNvPr id="23" name="TextBox 22"/>
            <p:cNvSpPr txBox="1"/>
            <p:nvPr/>
          </p:nvSpPr>
          <p:spPr>
            <a:xfrm>
              <a:off x="4119862" y="3501008"/>
              <a:ext cx="1080120" cy="307777"/>
            </a:xfrm>
            <a:prstGeom prst="rect">
              <a:avLst/>
            </a:prstGeom>
            <a:noFill/>
          </p:spPr>
          <p:txBody>
            <a:bodyPr wrap="square" rtlCol="0">
              <a:spAutoFit/>
            </a:bodyPr>
            <a:lstStyle/>
            <a:p>
              <a:r>
                <a:rPr lang="en-US" sz="1400" dirty="0" smtClean="0"/>
                <a:t>Mail</a:t>
              </a:r>
              <a:endParaRPr lang="ru-RU" sz="1400" dirty="0"/>
            </a:p>
          </p:txBody>
        </p:sp>
        <p:sp>
          <p:nvSpPr>
            <p:cNvPr id="24" name="TextBox 23"/>
            <p:cNvSpPr txBox="1"/>
            <p:nvPr/>
          </p:nvSpPr>
          <p:spPr>
            <a:xfrm>
              <a:off x="2699792" y="4797152"/>
              <a:ext cx="1080120" cy="307777"/>
            </a:xfrm>
            <a:prstGeom prst="rect">
              <a:avLst/>
            </a:prstGeom>
            <a:noFill/>
          </p:spPr>
          <p:txBody>
            <a:bodyPr wrap="square" rtlCol="0">
              <a:spAutoFit/>
            </a:bodyPr>
            <a:lstStyle/>
            <a:p>
              <a:r>
                <a:rPr lang="en-US" sz="1400" dirty="0" smtClean="0"/>
                <a:t>Image</a:t>
              </a:r>
              <a:endParaRPr lang="ru-RU" sz="1400" dirty="0"/>
            </a:p>
          </p:txBody>
        </p:sp>
        <p:sp>
          <p:nvSpPr>
            <p:cNvPr id="25" name="TextBox 24"/>
            <p:cNvSpPr txBox="1"/>
            <p:nvPr/>
          </p:nvSpPr>
          <p:spPr>
            <a:xfrm>
              <a:off x="4860032" y="4849415"/>
              <a:ext cx="1080120" cy="307777"/>
            </a:xfrm>
            <a:prstGeom prst="rect">
              <a:avLst/>
            </a:prstGeom>
            <a:noFill/>
          </p:spPr>
          <p:txBody>
            <a:bodyPr wrap="square" rtlCol="0">
              <a:spAutoFit/>
            </a:bodyPr>
            <a:lstStyle/>
            <a:p>
              <a:r>
                <a:rPr lang="en-US" sz="1400" dirty="0" smtClean="0"/>
                <a:t>URL Fetch</a:t>
              </a:r>
              <a:endParaRPr lang="ru-RU" sz="1400" dirty="0"/>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15410</TotalTime>
  <Words>800</Words>
  <Application>Microsoft Office PowerPoint</Application>
  <PresentationFormat>Экран (4:3)</PresentationFormat>
  <Paragraphs>141</Paragraphs>
  <Slides>15</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Google App Engine</vt:lpstr>
      <vt:lpstr>Что такое Google App Engine</vt:lpstr>
      <vt:lpstr>Особенности</vt:lpstr>
      <vt:lpstr>Почему GAE</vt:lpstr>
      <vt:lpstr>Квоты и Ограничения</vt:lpstr>
      <vt:lpstr>Архитектура</vt:lpstr>
      <vt:lpstr>Основные объекты</vt:lpstr>
      <vt:lpstr>Взаимодействие</vt:lpstr>
      <vt:lpstr>Приложения</vt:lpstr>
      <vt:lpstr>URL Fetch</vt:lpstr>
      <vt:lpstr>Хранилище данных</vt:lpstr>
      <vt:lpstr>Memcache </vt:lpstr>
      <vt:lpstr>Языки программирования</vt:lpstr>
      <vt:lpstr>Сервисы</vt:lpstr>
      <vt:lpstr>Google Cloud SQL</vt:lpstr>
    </vt:vector>
  </TitlesOfParts>
  <Company>SUSU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Курс Технологии Грид</dc:title>
  <dc:creator>radchenko.gleb</dc:creator>
  <cp:lastModifiedBy>SamLab.ws</cp:lastModifiedBy>
  <cp:revision>1216</cp:revision>
  <dcterms:created xsi:type="dcterms:W3CDTF">2006-01-25T16:24:22Z</dcterms:created>
  <dcterms:modified xsi:type="dcterms:W3CDTF">2012-04-05T15:26:18Z</dcterms:modified>
</cp:coreProperties>
</file>