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34"/>
  </p:notesMasterIdLst>
  <p:sldIdLst>
    <p:sldId id="274" r:id="rId4"/>
    <p:sldId id="257" r:id="rId5"/>
    <p:sldId id="275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4" r:id="rId32"/>
    <p:sldId id="303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7462"/>
    <a:srgbClr val="454D41"/>
    <a:srgbClr val="7F8C78"/>
    <a:srgbClr val="EAF4D9"/>
    <a:srgbClr val="F7F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AE6A7-B766-45CB-8154-94484045D939}" type="datetimeFigureOut">
              <a:rPr lang="ru-RU" smtClean="0"/>
              <a:t>02.04.2012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5C954B-E633-44E3-9AC6-13C06E55B8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9A4A-81C0-4BE5-A218-C4327CA05E12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613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DB37-8345-4E30-9063-69EB0D389B4E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114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2-84A6-4D3C-9428-66AAEA1E7298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44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9A4A-81C0-4BE5-A218-C4327CA05E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073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DD49-2227-4203-9AB5-5B44F48DAF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217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52D1-8EBB-40EE-9F4B-3A3D2751F2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918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A783-2A94-42D7-90B9-32544B872C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393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ACC8-D6A8-40DD-B21E-CEA3239FC2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644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D8C-553C-460C-9BD2-FE890EF067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4088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12C0-AFAB-41EC-814C-D5F2EA9A5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222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5480-5C3A-449A-836B-1A222CEB73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88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DD49-2227-4203-9AB5-5B44F48DAFB6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5437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C993-C396-427C-BC3C-23BD1AA50B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91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DB37-8345-4E30-9063-69EB0D389B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4407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2-84A6-4D3C-9428-66AAEA1E72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0885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9A4A-81C0-4BE5-A218-C4327CA05E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785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9DD49-2227-4203-9AB5-5B44F48DAF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3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52D1-8EBB-40EE-9F4B-3A3D2751F2E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84996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A783-2A94-42D7-90B9-32544B872C5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86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ACC8-D6A8-40DD-B21E-CEA3239FC2C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18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D8C-553C-460C-9BD2-FE890EF0670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580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12C0-AFAB-41EC-814C-D5F2EA9A52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96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52D1-8EBB-40EE-9F4B-3A3D2751F2EF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3987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5480-5C3A-449A-836B-1A222CEB73B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00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C993-C396-427C-BC3C-23BD1AA50B0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6259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FDB37-8345-4E30-9063-69EB0D389B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64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9C32-84A6-4D3C-9428-66AAEA1E72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6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A783-2A94-42D7-90B9-32544B872C5D}" type="datetime1">
              <a:rPr lang="ru-RU" smtClean="0"/>
              <a:t>02.04.2012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3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8ACC8-D6A8-40DD-B21E-CEA3239FC2C6}" type="datetime1">
              <a:rPr lang="ru-RU" smtClean="0"/>
              <a:t>02.04.2012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448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CD8C-553C-460C-9BD2-FE890EF0670F}" type="datetime1">
              <a:rPr lang="ru-RU" smtClean="0"/>
              <a:t>02.04.2012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6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D12C0-AFAB-41EC-814C-D5F2EA9A52B8}" type="datetime1">
              <a:rPr lang="ru-RU" smtClean="0"/>
              <a:t>02.04.2012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89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85480-5C3A-449A-836B-1A222CEB73B8}" type="datetime1">
              <a:rPr lang="ru-RU" smtClean="0"/>
              <a:t>02.04.2012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12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FC993-C396-427C-BC3C-23BD1AA50B02}" type="datetime1">
              <a:rPr lang="ru-RU" smtClean="0"/>
              <a:t>02.04.2012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8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FBEE"/>
            </a:gs>
            <a:gs pos="100000">
              <a:srgbClr val="EAF4D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6661-DA63-455D-80D0-170443AB925E}" type="datetime1">
              <a:rPr lang="ru-RU" smtClean="0"/>
              <a:t>02.04.2012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ED16-B9DA-449C-9FE3-0B79BE2C0E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986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FBEE"/>
            </a:gs>
            <a:gs pos="100000">
              <a:srgbClr val="EAF4D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6661-DA63-455D-80D0-170443AB92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57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7FBEE"/>
            </a:gs>
            <a:gs pos="100000">
              <a:srgbClr val="EAF4D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6661-DA63-455D-80D0-170443AB92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02.04.2012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40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redis.io/" TargetMode="External"/><Relationship Id="rId2" Type="http://schemas.openxmlformats.org/officeDocument/2006/relationships/hyperlink" Target="http://celeryproject.org/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amqp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7824" y="2491228"/>
            <a:ext cx="4642804" cy="1297812"/>
          </a:xfrm>
        </p:spPr>
        <p:txBody>
          <a:bodyPr>
            <a:noAutofit/>
          </a:bodyPr>
          <a:lstStyle/>
          <a:p>
            <a:r>
              <a:rPr lang="en-US" sz="88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Celery</a:t>
            </a:r>
            <a:endParaRPr lang="ru-RU" sz="88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4267" y="3790783"/>
            <a:ext cx="5760641" cy="574321"/>
          </a:xfrm>
        </p:spPr>
        <p:txBody>
          <a:bodyPr>
            <a:normAutofit/>
          </a:bodyPr>
          <a:lstStyle/>
          <a:p>
            <a:r>
              <a:rPr lang="ru-RU" sz="2800" smtClean="0"/>
              <a:t>распределённая очередь заданий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231" y="2564904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6804248" y="5013176"/>
            <a:ext cx="1872208" cy="735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2000" dirty="0" smtClean="0"/>
              <a:t>Смирнов В.А.</a:t>
            </a:r>
            <a:br>
              <a:rPr lang="ru-RU" sz="2000" dirty="0" smtClean="0"/>
            </a:br>
            <a:r>
              <a:rPr lang="ru-RU" sz="2000" dirty="0" smtClean="0"/>
              <a:t>Меженин М.Г.</a:t>
            </a:r>
            <a:endParaRPr lang="ru-RU" sz="2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836712"/>
            <a:ext cx="9144000" cy="694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Доклад по дисциплине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3400" dirty="0" smtClean="0">
                <a:solidFill>
                  <a:schemeClr val="bg1">
                    <a:lumMod val="75000"/>
                  </a:schemeClr>
                </a:solidFill>
              </a:rPr>
              <a:t>«Распределённые объектные технологии»</a:t>
            </a:r>
            <a:endParaRPr lang="ru-RU" sz="3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11560" y="5884798"/>
            <a:ext cx="6400800" cy="694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err="1" smtClean="0">
                <a:solidFill>
                  <a:schemeClr val="bg1">
                    <a:lumMod val="75000"/>
                  </a:schemeClr>
                </a:solidFill>
              </a:rPr>
              <a:t>ЮУрГУ</a:t>
            </a:r>
            <a:endParaRPr lang="ru-RU" sz="2800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1">
                    <a:lumMod val="75000"/>
                  </a:schemeClr>
                </a:solidFill>
              </a:rPr>
              <a:t>2012</a:t>
            </a:r>
            <a:endParaRPr lang="ru-RU" sz="28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72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AMQP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 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vs.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 очереди заданий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454D41"/>
                </a:solidFill>
              </a:rPr>
              <a:t>Похожая архитектура</a:t>
            </a:r>
            <a:endParaRPr lang="en-US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Задания как сообщения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Результаты как сообщения</a:t>
            </a:r>
            <a:endParaRPr lang="en-US" dirty="0">
              <a:solidFill>
                <a:srgbClr val="454D41"/>
              </a:solidFill>
            </a:endParaRPr>
          </a:p>
          <a:p>
            <a:r>
              <a:rPr lang="en-US" dirty="0" smtClean="0">
                <a:solidFill>
                  <a:srgbClr val="7F8C78"/>
                </a:solidFill>
              </a:rPr>
              <a:t>…</a:t>
            </a:r>
          </a:p>
          <a:p>
            <a:r>
              <a:rPr lang="en-US" dirty="0" smtClean="0">
                <a:solidFill>
                  <a:srgbClr val="7F8C78"/>
                </a:solidFill>
              </a:rPr>
              <a:t>…</a:t>
            </a:r>
            <a:endParaRPr lang="ru-RU" dirty="0" smtClean="0">
              <a:solidFill>
                <a:srgbClr val="7F8C78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</a:rPr>
              <a:t>Celery!</a:t>
            </a:r>
            <a:endParaRPr lang="ru-RU" dirty="0">
              <a:solidFill>
                <a:srgbClr val="454D4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26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Celery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8812" y="4264496"/>
            <a:ext cx="8229600" cy="1468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454D41"/>
                </a:solidFill>
              </a:rPr>
              <a:t>Распределённая </a:t>
            </a:r>
            <a:r>
              <a:rPr lang="en-US" sz="2800" dirty="0" smtClean="0">
                <a:solidFill>
                  <a:srgbClr val="454D41"/>
                </a:solidFill>
              </a:rPr>
              <a:t/>
            </a:r>
            <a:br>
              <a:rPr lang="en-US" sz="2800" dirty="0" smtClean="0">
                <a:solidFill>
                  <a:srgbClr val="454D41"/>
                </a:solidFill>
              </a:rPr>
            </a:br>
            <a:r>
              <a:rPr lang="ru-RU" sz="2800" dirty="0" smtClean="0">
                <a:solidFill>
                  <a:srgbClr val="454D41"/>
                </a:solidFill>
              </a:rPr>
              <a:t>очередь заданий</a:t>
            </a:r>
            <a:r>
              <a:rPr lang="en-US" sz="2800" dirty="0" smtClean="0">
                <a:solidFill>
                  <a:srgbClr val="454D41"/>
                </a:solidFill>
              </a:rPr>
              <a:t/>
            </a:r>
            <a:br>
              <a:rPr lang="en-US" sz="2800" dirty="0" smtClean="0">
                <a:solidFill>
                  <a:srgbClr val="454D41"/>
                </a:solidFill>
              </a:rPr>
            </a:br>
            <a:r>
              <a:rPr lang="ru-RU" sz="2800" dirty="0" smtClean="0">
                <a:solidFill>
                  <a:srgbClr val="454D41"/>
                </a:solidFill>
              </a:rPr>
              <a:t>на </a:t>
            </a:r>
            <a:r>
              <a:rPr lang="en-US" sz="2800" dirty="0" smtClean="0">
                <a:solidFill>
                  <a:srgbClr val="454D41"/>
                </a:solidFill>
              </a:rPr>
              <a:t>Python</a:t>
            </a:r>
            <a:endParaRPr lang="ru-RU" sz="2800" dirty="0">
              <a:solidFill>
                <a:srgbClr val="454D4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42" l="0" r="988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246" y="2060527"/>
            <a:ext cx="1522026" cy="1584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910" y="2170757"/>
            <a:ext cx="11906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02102" y="1995174"/>
            <a:ext cx="74732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solidFill>
                  <a:srgbClr val="454D41"/>
                </a:solidFill>
              </a:rPr>
              <a:t>≠</a:t>
            </a:r>
            <a:endParaRPr lang="ru-RU" sz="8800" dirty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7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Celery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454D41"/>
                </a:solidFill>
              </a:rPr>
              <a:t>На основе очередей </a:t>
            </a:r>
            <a:r>
              <a:rPr lang="ru-RU" i="1" dirty="0" smtClean="0">
                <a:solidFill>
                  <a:srgbClr val="454D41"/>
                </a:solidFill>
              </a:rPr>
              <a:t>сообщений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Быстрая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Распределённая!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Параллельная!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Планирование</a:t>
            </a: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проще, чем </a:t>
            </a:r>
            <a:r>
              <a:rPr lang="en-US" dirty="0" err="1" smtClean="0">
                <a:solidFill>
                  <a:srgbClr val="7F8C78"/>
                </a:solidFill>
              </a:rPr>
              <a:t>cron</a:t>
            </a:r>
            <a:r>
              <a:rPr lang="ru-RU" dirty="0" smtClean="0">
                <a:solidFill>
                  <a:srgbClr val="7F8C78"/>
                </a:solidFill>
              </a:rPr>
              <a:t>!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Синхронные и асинхронные операции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Группировка задач</a:t>
            </a:r>
          </a:p>
        </p:txBody>
      </p:sp>
    </p:spTree>
    <p:extLst>
      <p:ext uri="{BB962C8B-B14F-4D97-AF65-F5344CB8AC3E}">
        <p14:creationId xmlns:p14="http://schemas.microsoft.com/office/powerpoint/2010/main" val="24884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…и это ещё не всё!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13</a:t>
            </a:fld>
            <a:endParaRPr lang="ru-R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54D41"/>
                </a:solidFill>
              </a:rPr>
              <a:t>Удалённое управление заданиями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Маршрутизация</a:t>
            </a:r>
          </a:p>
          <a:p>
            <a:pPr lvl="1"/>
            <a:r>
              <a:rPr lang="ru-RU" dirty="0">
                <a:solidFill>
                  <a:srgbClr val="7F8C78"/>
                </a:solidFill>
              </a:rPr>
              <a:t>н</a:t>
            </a:r>
            <a:r>
              <a:rPr lang="ru-RU" dirty="0" smtClean="0">
                <a:solidFill>
                  <a:srgbClr val="7F8C78"/>
                </a:solidFill>
              </a:rPr>
              <a:t>а основе маршрутизации </a:t>
            </a:r>
            <a:r>
              <a:rPr lang="en-US" dirty="0" smtClean="0">
                <a:solidFill>
                  <a:srgbClr val="7F8C78"/>
                </a:solidFill>
              </a:rPr>
              <a:t>AMQP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Диспетчер задач</a:t>
            </a:r>
          </a:p>
          <a:p>
            <a:r>
              <a:rPr lang="ru-RU" dirty="0" smtClean="0">
                <a:solidFill>
                  <a:srgbClr val="454D41"/>
                </a:solidFill>
              </a:rPr>
              <a:t>Уведомления</a:t>
            </a:r>
          </a:p>
          <a:p>
            <a:r>
              <a:rPr lang="ru-RU" b="1" dirty="0" smtClean="0">
                <a:solidFill>
                  <a:srgbClr val="454D41"/>
                </a:solidFill>
              </a:rPr>
              <a:t>Интеграция с </a:t>
            </a:r>
            <a:r>
              <a:rPr lang="en-US" b="1" dirty="0" err="1" smtClean="0">
                <a:solidFill>
                  <a:srgbClr val="454D41"/>
                </a:solidFill>
              </a:rPr>
              <a:t>Django</a:t>
            </a:r>
            <a:r>
              <a:rPr lang="en-US" b="1" dirty="0" smtClean="0">
                <a:solidFill>
                  <a:srgbClr val="454D41"/>
                </a:solidFill>
              </a:rPr>
              <a:t>!</a:t>
            </a:r>
            <a:endParaRPr lang="ru-RU" b="1" dirty="0" smtClean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32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Архитектура 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Celery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14</a:t>
            </a:fld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323528" y="3738736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19" name="Rounded Rectangle 18"/>
          <p:cNvSpPr/>
          <p:nvPr/>
        </p:nvSpPr>
        <p:spPr>
          <a:xfrm>
            <a:off x="2339752" y="3738736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21" name="Rounded Rectangle 20"/>
          <p:cNvSpPr/>
          <p:nvPr/>
        </p:nvSpPr>
        <p:spPr>
          <a:xfrm>
            <a:off x="4355976" y="3741706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22" name="Rounded Rectangle 21"/>
          <p:cNvSpPr/>
          <p:nvPr/>
        </p:nvSpPr>
        <p:spPr>
          <a:xfrm>
            <a:off x="7200292" y="3738736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cxnSp>
        <p:nvCxnSpPr>
          <p:cNvPr id="23" name="Straight Arrow Connector 22"/>
          <p:cNvCxnSpPr>
            <a:stCxn id="12" idx="0"/>
            <a:endCxn id="9" idx="2"/>
          </p:cNvCxnSpPr>
          <p:nvPr/>
        </p:nvCxnSpPr>
        <p:spPr>
          <a:xfrm flipV="1">
            <a:off x="1133618" y="2351093"/>
            <a:ext cx="3490411" cy="1387643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9" idx="0"/>
            <a:endCxn id="9" idx="2"/>
          </p:cNvCxnSpPr>
          <p:nvPr/>
        </p:nvCxnSpPr>
        <p:spPr>
          <a:xfrm flipV="1">
            <a:off x="3149842" y="2351093"/>
            <a:ext cx="1474187" cy="1387643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0"/>
            <a:endCxn id="9" idx="2"/>
          </p:cNvCxnSpPr>
          <p:nvPr/>
        </p:nvCxnSpPr>
        <p:spPr>
          <a:xfrm flipH="1" flipV="1">
            <a:off x="4624029" y="2351093"/>
            <a:ext cx="542037" cy="1390613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2" idx="0"/>
            <a:endCxn id="9" idx="2"/>
          </p:cNvCxnSpPr>
          <p:nvPr/>
        </p:nvCxnSpPr>
        <p:spPr>
          <a:xfrm flipH="1" flipV="1">
            <a:off x="4624029" y="2351093"/>
            <a:ext cx="3386353" cy="1387643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3811961" y="1893893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Redis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353542" y="3647140"/>
            <a:ext cx="503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454D41"/>
                </a:solidFill>
              </a:rPr>
              <a:t>…</a:t>
            </a:r>
            <a:endParaRPr lang="ru-RU" sz="3600" dirty="0">
              <a:solidFill>
                <a:srgbClr val="454D4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832140" y="4941168"/>
            <a:ext cx="162018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Хранилище</a:t>
            </a:r>
            <a:br>
              <a:rPr lang="ru-RU" dirty="0" smtClean="0"/>
            </a:br>
            <a:r>
              <a:rPr lang="ru-RU" dirty="0" smtClean="0"/>
              <a:t>результатов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409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936104"/>
          </a:xfrm>
        </p:spPr>
        <p:txBody>
          <a:bodyPr/>
          <a:lstStyle/>
          <a:p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Часть 2</a:t>
            </a:r>
            <a:endParaRPr lang="ru-RU" dirty="0"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F8C78"/>
                </a:solidFill>
              </a:rPr>
              <a:t>…и немного практики.</a:t>
            </a:r>
            <a:endParaRPr lang="ru-RU" dirty="0">
              <a:solidFill>
                <a:srgbClr val="7F8C7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97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Окружение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rgbClr val="454D41"/>
                </a:solidFill>
              </a:rPr>
              <a:t>Программы</a:t>
            </a:r>
          </a:p>
          <a:p>
            <a:pPr lvl="1"/>
            <a:r>
              <a:rPr lang="en-US" dirty="0" err="1" smtClean="0">
                <a:solidFill>
                  <a:srgbClr val="7F8C78"/>
                </a:solidFill>
              </a:rPr>
              <a:t>Redis</a:t>
            </a:r>
            <a:r>
              <a:rPr lang="en-US" dirty="0" smtClean="0">
                <a:solidFill>
                  <a:srgbClr val="7F8C78"/>
                </a:solidFill>
              </a:rPr>
              <a:t>-server</a:t>
            </a:r>
            <a:endParaRPr lang="ru-RU" dirty="0" smtClean="0">
              <a:solidFill>
                <a:srgbClr val="454D41"/>
              </a:solidFill>
            </a:endParaRPr>
          </a:p>
          <a:p>
            <a:endParaRPr lang="en-US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Пакеты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en-US" dirty="0" err="1" smtClean="0">
                <a:solidFill>
                  <a:srgbClr val="7F8C78"/>
                </a:solidFill>
              </a:rPr>
              <a:t>Django</a:t>
            </a:r>
            <a:endParaRPr lang="en-US" dirty="0" smtClean="0">
              <a:solidFill>
                <a:srgbClr val="7F8C78"/>
              </a:solidFill>
            </a:endParaRP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Celery</a:t>
            </a:r>
          </a:p>
          <a:p>
            <a:pPr lvl="1"/>
            <a:r>
              <a:rPr lang="en-US" dirty="0" err="1" smtClean="0">
                <a:solidFill>
                  <a:srgbClr val="7F8C78"/>
                </a:solidFill>
              </a:rPr>
              <a:t>django</a:t>
            </a:r>
            <a:r>
              <a:rPr lang="en-US" dirty="0" smtClean="0">
                <a:solidFill>
                  <a:srgbClr val="7F8C78"/>
                </a:solidFill>
              </a:rPr>
              <a:t>-celery</a:t>
            </a:r>
          </a:p>
          <a:p>
            <a:pPr lvl="1"/>
            <a:r>
              <a:rPr lang="en-US" dirty="0" err="1" smtClean="0">
                <a:solidFill>
                  <a:srgbClr val="7F8C78"/>
                </a:solidFill>
              </a:rPr>
              <a:t>django</a:t>
            </a:r>
            <a:r>
              <a:rPr lang="en-US" dirty="0" smtClean="0">
                <a:solidFill>
                  <a:srgbClr val="7F8C78"/>
                </a:solidFill>
              </a:rPr>
              <a:t>-celery-with-</a:t>
            </a:r>
            <a:r>
              <a:rPr lang="en-US" dirty="0" err="1" smtClean="0">
                <a:solidFill>
                  <a:srgbClr val="7F8C78"/>
                </a:solidFill>
              </a:rPr>
              <a:t>redis</a:t>
            </a:r>
            <a:endParaRPr lang="en-US" dirty="0" smtClean="0">
              <a:solidFill>
                <a:srgbClr val="7F8C78"/>
              </a:solidFill>
            </a:endParaRPr>
          </a:p>
          <a:p>
            <a:pPr lvl="1"/>
            <a:r>
              <a:rPr lang="en-US" dirty="0" err="1" smtClean="0">
                <a:solidFill>
                  <a:srgbClr val="7F8C78"/>
                </a:solidFill>
              </a:rPr>
              <a:t>redis</a:t>
            </a:r>
            <a:endParaRPr lang="ru-RU" dirty="0" smtClean="0">
              <a:solidFill>
                <a:srgbClr val="7F8C78"/>
              </a:solidFill>
            </a:endParaRPr>
          </a:p>
          <a:p>
            <a:endParaRPr lang="en-US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Дополнительно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South</a:t>
            </a: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Selenium</a:t>
            </a: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PIL</a:t>
            </a:r>
            <a:endParaRPr lang="en-US" dirty="0" smtClean="0">
              <a:solidFill>
                <a:srgbClr val="7F8C78"/>
              </a:solidFill>
            </a:endParaRPr>
          </a:p>
          <a:p>
            <a:endParaRPr lang="ru-RU" dirty="0" smtClean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37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Установка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44827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454D41"/>
                </a:solidFill>
              </a:rPr>
              <a:t>Устанавливаем </a:t>
            </a:r>
            <a:r>
              <a:rPr lang="en-US" sz="2800" dirty="0" err="1" smtClean="0">
                <a:solidFill>
                  <a:srgbClr val="454D41"/>
                </a:solidFill>
              </a:rPr>
              <a:t>Redis</a:t>
            </a:r>
            <a:endParaRPr lang="en-US" sz="2800" dirty="0" smtClean="0">
              <a:solidFill>
                <a:srgbClr val="454D41"/>
              </a:solidFill>
            </a:endParaRPr>
          </a:p>
          <a:p>
            <a:r>
              <a:rPr lang="ru-RU" sz="2800" dirty="0" smtClean="0">
                <a:solidFill>
                  <a:srgbClr val="454D41"/>
                </a:solidFill>
              </a:rPr>
              <a:t>Создаём виртуальную среду, ставим пакеты</a:t>
            </a:r>
          </a:p>
          <a:p>
            <a:r>
              <a:rPr lang="ru-RU" sz="2800" dirty="0" smtClean="0">
                <a:solidFill>
                  <a:srgbClr val="454D41"/>
                </a:solidFill>
              </a:rPr>
              <a:t>Разворачиваем </a:t>
            </a:r>
            <a:r>
              <a:rPr lang="en-US" sz="2800" dirty="0" err="1" smtClean="0">
                <a:solidFill>
                  <a:srgbClr val="454D41"/>
                </a:solidFill>
              </a:rPr>
              <a:t>Django</a:t>
            </a:r>
            <a:r>
              <a:rPr lang="en-US" sz="2800" dirty="0" smtClean="0">
                <a:solidFill>
                  <a:srgbClr val="454D41"/>
                </a:solidFill>
              </a:rPr>
              <a:t>-</a:t>
            </a:r>
            <a:r>
              <a:rPr lang="ru-RU" sz="2800" dirty="0" smtClean="0">
                <a:solidFill>
                  <a:srgbClr val="454D41"/>
                </a:solidFill>
              </a:rPr>
              <a:t>проект</a:t>
            </a:r>
            <a:endParaRPr lang="en-US" sz="2800" dirty="0" smtClean="0">
              <a:solidFill>
                <a:srgbClr val="454D41"/>
              </a:solidFill>
            </a:endParaRPr>
          </a:p>
          <a:p>
            <a:r>
              <a:rPr lang="ru-RU" sz="2800" dirty="0" smtClean="0">
                <a:solidFill>
                  <a:srgbClr val="454D41"/>
                </a:solidFill>
              </a:rPr>
              <a:t>Прописываем дополнительные настройки</a:t>
            </a:r>
            <a:endParaRPr lang="ru-RU" sz="2800" dirty="0" smtClean="0">
              <a:solidFill>
                <a:srgbClr val="454D41"/>
              </a:solidFill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7F8C78"/>
              </a:solidFill>
            </a:endParaRPr>
          </a:p>
          <a:p>
            <a:endParaRPr lang="ru-RU" sz="2800" dirty="0" smtClean="0">
              <a:solidFill>
                <a:srgbClr val="454D4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458031"/>
            <a:ext cx="4560864" cy="2800767"/>
          </a:xfrm>
          <a:prstGeom prst="rect">
            <a:avLst/>
          </a:prstGeom>
          <a:noFill/>
          <a:ln>
            <a:solidFill>
              <a:srgbClr val="7F8C78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INSTALLED_APPS </a:t>
            </a:r>
            <a:r>
              <a:rPr lang="ru-RU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= ('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djcelery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',)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BROKER_URL = '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redis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://localhost:6379/0'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CELERY_RESULT_BACKEND = '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redis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CELERY_REDIS_HOST = '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localhost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'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CELERY_REDIS_PORT = 6379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CELERY_REDIS_DB = 0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r>
              <a:rPr lang="en-US" sz="1600" b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djcelery</a:t>
            </a:r>
            <a:endParaRPr lang="en-US" sz="1600" dirty="0" smtClean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djcelery.setup_loader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()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2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Задания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454D41"/>
                </a:solidFill>
              </a:rPr>
              <a:t>Celery </a:t>
            </a:r>
            <a:r>
              <a:rPr lang="ru-RU" sz="2800" dirty="0" smtClean="0">
                <a:solidFill>
                  <a:srgbClr val="454D41"/>
                </a:solidFill>
              </a:rPr>
              <a:t>автоматически распознаёт задания в файлах </a:t>
            </a:r>
            <a:r>
              <a:rPr lang="en-US" sz="2800" dirty="0" smtClean="0">
                <a:solidFill>
                  <a:srgbClr val="454D41"/>
                </a:solidFill>
              </a:rPr>
              <a:t>tasks.py</a:t>
            </a:r>
            <a:r>
              <a:rPr lang="ru-RU" sz="2800" dirty="0" smtClean="0">
                <a:solidFill>
                  <a:srgbClr val="454D41"/>
                </a:solidFill>
              </a:rPr>
              <a:t> приложений</a:t>
            </a:r>
            <a:endParaRPr lang="en-US" sz="2800" dirty="0" smtClean="0">
              <a:solidFill>
                <a:srgbClr val="454D4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276872"/>
            <a:ext cx="1446550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454D41"/>
                </a:solidFill>
                <a:cs typeface="Consolas" pitchFamily="49" charset="0"/>
              </a:rPr>
              <a:t>some_app</a:t>
            </a:r>
          </a:p>
          <a:p>
            <a:r>
              <a:rPr lang="en-US" sz="2000" dirty="0" smtClean="0">
                <a:solidFill>
                  <a:srgbClr val="454D41"/>
                </a:solidFill>
                <a:cs typeface="Consolas" pitchFamily="49" charset="0"/>
              </a:rPr>
              <a:t>└ </a:t>
            </a:r>
            <a:r>
              <a:rPr lang="en-US" sz="2000" dirty="0" smtClean="0">
                <a:solidFill>
                  <a:srgbClr val="7F8C78"/>
                </a:solidFill>
                <a:cs typeface="Consolas" pitchFamily="49" charset="0"/>
              </a:rPr>
              <a:t>models.py</a:t>
            </a:r>
          </a:p>
          <a:p>
            <a:r>
              <a:rPr lang="en-US" sz="2000" dirty="0" smtClean="0">
                <a:solidFill>
                  <a:srgbClr val="454D41"/>
                </a:solidFill>
                <a:cs typeface="Consolas" pitchFamily="49" charset="0"/>
              </a:rPr>
              <a:t>└ </a:t>
            </a:r>
            <a:r>
              <a:rPr lang="en-US" sz="2000" dirty="0" smtClean="0">
                <a:solidFill>
                  <a:srgbClr val="7F8C78"/>
                </a:solidFill>
                <a:cs typeface="Consolas" pitchFamily="49" charset="0"/>
              </a:rPr>
              <a:t>views.py</a:t>
            </a:r>
          </a:p>
          <a:p>
            <a:r>
              <a:rPr lang="en-US" sz="2000" dirty="0" smtClean="0">
                <a:solidFill>
                  <a:srgbClr val="454D41"/>
                </a:solidFill>
                <a:cs typeface="Consolas" pitchFamily="49" charset="0"/>
              </a:rPr>
              <a:t>└ </a:t>
            </a:r>
            <a:r>
              <a:rPr lang="en-US" sz="2000" dirty="0" smtClean="0">
                <a:solidFill>
                  <a:srgbClr val="7F8C78"/>
                </a:solidFill>
                <a:cs typeface="Consolas" pitchFamily="49" charset="0"/>
              </a:rPr>
              <a:t>urls.py</a:t>
            </a:r>
          </a:p>
          <a:p>
            <a:r>
              <a:rPr lang="en-US" sz="2000" dirty="0" smtClean="0">
                <a:solidFill>
                  <a:srgbClr val="454D41"/>
                </a:solidFill>
                <a:cs typeface="Consolas" pitchFamily="49" charset="0"/>
              </a:rPr>
              <a:t>└ tasks.py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187" y="4514344"/>
            <a:ext cx="3999813" cy="1938992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celery.decorators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task</a:t>
            </a:r>
            <a:endParaRPr lang="ru-RU" sz="1600" dirty="0" smtClean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@task</a:t>
            </a:r>
          </a:p>
          <a:p>
            <a:pPr>
              <a:lnSpc>
                <a:spcPct val="150000"/>
              </a:lnSpc>
            </a:pPr>
            <a:r>
              <a:rPr lang="en-US" sz="1600" b="1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my_task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self, 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arg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#</a:t>
            </a:r>
            <a:r>
              <a:rPr lang="ru-RU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исходный код задания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959478"/>
            <a:ext cx="14512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454D41"/>
                </a:solidFill>
              </a:rPr>
              <a:t>tasks.py:</a:t>
            </a:r>
            <a:endParaRPr lang="ru-RU" sz="2800" dirty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91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Запуск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24482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Рабочие</a:t>
            </a:r>
            <a:r>
              <a:rPr lang="en-US" dirty="0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:</a:t>
            </a:r>
            <a:endParaRPr lang="ru-RU" dirty="0">
              <a:solidFill>
                <a:srgbClr val="454D4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r>
              <a:rPr lang="en-US" sz="24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python manage.py </a:t>
            </a:r>
            <a:r>
              <a:rPr lang="en-US" sz="24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celeryd</a:t>
            </a:r>
            <a:endParaRPr lang="en-US" sz="24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err="1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Django</a:t>
            </a:r>
            <a:r>
              <a:rPr lang="en-US" dirty="0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-</a:t>
            </a:r>
            <a:r>
              <a:rPr lang="ru-RU" dirty="0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сервер</a:t>
            </a:r>
            <a:r>
              <a:rPr lang="en-US" dirty="0" smtClean="0">
                <a:solidFill>
                  <a:srgbClr val="454D41"/>
                </a:solidFill>
                <a:latin typeface="Consolas" pitchFamily="49" charset="0"/>
                <a:cs typeface="Consolas" pitchFamily="49" charset="0"/>
              </a:rPr>
              <a:t>:</a:t>
            </a:r>
            <a:endParaRPr lang="ru-RU" dirty="0" smtClean="0">
              <a:solidFill>
                <a:srgbClr val="454D4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r>
              <a:rPr lang="en-US" sz="24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python manage.py </a:t>
            </a:r>
            <a:r>
              <a:rPr lang="en-US" sz="24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runserver</a:t>
            </a:r>
            <a:endParaRPr lang="ru-RU" sz="24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solidFill>
                <a:srgbClr val="454D41"/>
              </a:solidFill>
              <a:latin typeface="Consolas" pitchFamily="49" charset="0"/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7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8229600" cy="936104"/>
          </a:xfrm>
        </p:spPr>
        <p:txBody>
          <a:bodyPr/>
          <a:lstStyle/>
          <a:p>
            <a:r>
              <a:rPr lang="ru-RU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Часть 1</a:t>
            </a:r>
            <a:endParaRPr lang="ru-RU" dirty="0"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648072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7F8C78"/>
                </a:solidFill>
              </a:rPr>
              <a:t>Немного теории…</a:t>
            </a:r>
            <a:endParaRPr lang="ru-RU" dirty="0">
              <a:solidFill>
                <a:srgbClr val="7F8C7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7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Асинхронное выполнение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454D41"/>
                </a:solidFill>
                <a:cs typeface="Consolas" pitchFamily="49" charset="0"/>
              </a:rPr>
              <a:t>views.py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5234125" cy="230832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my_project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some_app.tasks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my_task</a:t>
            </a:r>
            <a:endParaRPr lang="ru-RU" sz="1600" dirty="0" smtClean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some_view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(request):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value = "hello"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my_task.</a:t>
            </a:r>
            <a:r>
              <a:rPr lang="en-US" sz="1600" u="sng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delay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(value)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С</a:t>
            </a:r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инхронное </a:t>
            </a:r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выполнение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454D41"/>
                </a:solidFill>
                <a:cs typeface="Consolas" pitchFamily="49" charset="0"/>
              </a:rPr>
              <a:t>views.py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5234125" cy="2308324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my_project.some_app.tasks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b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 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my_task</a:t>
            </a:r>
            <a:endParaRPr lang="ru-RU" sz="1600" dirty="0" smtClean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some_view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(request):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...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value = "hello"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my_task.</a:t>
            </a:r>
            <a:r>
              <a:rPr lang="en-US" sz="1600" u="sng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(value)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2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454D41"/>
                </a:solidFill>
                <a:cs typeface="Consolas" pitchFamily="49" charset="0"/>
              </a:rPr>
              <a:t>tasks.py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5484194" cy="403187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# -*- coding: utf-8 -*-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celery.task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task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PIL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Image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django.core.files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File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selenium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webdriver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datetime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os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tempfile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@task</a:t>
            </a:r>
          </a:p>
          <a:p>
            <a:r>
              <a:rPr lang="en-US" sz="1600" b="1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make_screenshot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(screenshot):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# </a:t>
            </a:r>
            <a:r>
              <a:rPr lang="ru-RU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делаем скриншот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driver =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webdriver.Firefox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driver.get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(screenshot.url)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fd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, filename =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tempfile.mkstemp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('.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png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')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...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065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454D41"/>
                </a:solidFill>
                <a:cs typeface="Consolas" pitchFamily="49" charset="0"/>
              </a:rPr>
              <a:t>views.py</a:t>
            </a: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988840"/>
            <a:ext cx="7366119" cy="4031873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# -*- coding: utf-8 -*-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urlparse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django.shortcuts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*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django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import forms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shootr.core.models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Bundle, Screenshot</a:t>
            </a: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from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shootr.core.tasks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import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make_screenshot</a:t>
            </a:r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ScreenshotForm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forms.Form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1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def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save(</a:t>
            </a:r>
            <a:r>
              <a:rPr lang="en-US" sz="1600" i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self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):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bundle 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Bundle.objects.create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url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b="1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in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self.cleaned_data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['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urls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']: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shot 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Screenshot.objects.create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(bundle=bundle, 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url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en-US" sz="1600" dirty="0" err="1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url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u="sng" dirty="0" err="1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make_screenshot.delay</a:t>
            </a:r>
            <a:r>
              <a:rPr lang="en-US" sz="1600" u="sng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(shot</a:t>
            </a:r>
            <a:r>
              <a:rPr lang="en-US" sz="1600" u="sng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b="1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bundle</a:t>
            </a:r>
          </a:p>
          <a:p>
            <a:r>
              <a:rPr lang="en-US" sz="1600" dirty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687462"/>
                </a:solidFill>
                <a:latin typeface="Consolas" pitchFamily="49" charset="0"/>
                <a:cs typeface="Consolas" pitchFamily="49" charset="0"/>
              </a:rPr>
              <a:t>  ...</a:t>
            </a:r>
            <a:endParaRPr lang="ru-RU" sz="1600" dirty="0">
              <a:solidFill>
                <a:srgbClr val="687462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83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Домашняя страница</a:t>
            </a:r>
            <a:endParaRPr lang="en-US" dirty="0" smtClean="0">
              <a:solidFill>
                <a:srgbClr val="454D41"/>
              </a:solidFill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3"/>
            <a:ext cx="6480720" cy="4343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3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Вводим адреса нескольких сайтов</a:t>
            </a:r>
            <a:endParaRPr lang="en-US" dirty="0" smtClean="0">
              <a:solidFill>
                <a:srgbClr val="454D41"/>
              </a:solidFill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916835"/>
            <a:ext cx="6480000" cy="43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56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59"/>
            <a:ext cx="8229600" cy="129614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Рабочие принялись за дело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Мы видим страницу с будущими скриншотами</a:t>
            </a:r>
            <a:endParaRPr lang="en-US" dirty="0" smtClean="0">
              <a:solidFill>
                <a:srgbClr val="454D41"/>
              </a:solidFill>
              <a:cs typeface="Consolas" pitchFamily="49" charset="0"/>
            </a:endParaRPr>
          </a:p>
          <a:p>
            <a:pPr lvl="1"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2348880"/>
            <a:ext cx="6480000" cy="4336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5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Некоторые уже отработали</a:t>
            </a:r>
            <a:endParaRPr lang="en-US" dirty="0" smtClean="0">
              <a:solidFill>
                <a:srgbClr val="454D41"/>
              </a:solidFill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916832"/>
            <a:ext cx="6480000" cy="43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9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«Создатель скриншотов»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64807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solidFill>
                  <a:srgbClr val="454D41"/>
                </a:solidFill>
                <a:cs typeface="Consolas" pitchFamily="49" charset="0"/>
              </a:rPr>
              <a:t>Все задачи выполнены</a:t>
            </a:r>
            <a:endParaRPr lang="en-US" dirty="0" smtClean="0">
              <a:solidFill>
                <a:srgbClr val="454D41"/>
              </a:solidFill>
              <a:cs typeface="Consolas" pitchFamily="49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&gt;"/>
            </a:pPr>
            <a:endParaRPr lang="en-US" sz="2400" dirty="0" smtClean="0">
              <a:solidFill>
                <a:srgbClr val="454D41"/>
              </a:solidFill>
              <a:cs typeface="Consolas" pitchFamily="49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1916832"/>
            <a:ext cx="6480000" cy="43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Итоги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454D41"/>
                </a:solidFill>
              </a:rPr>
              <a:t>Advanced Message Passing Protocol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открытый протокол для передачи сообщений между компонентами системы</a:t>
            </a:r>
            <a:endParaRPr lang="ru-RU" dirty="0" smtClean="0">
              <a:solidFill>
                <a:srgbClr val="454D41"/>
              </a:solidFill>
            </a:endParaRPr>
          </a:p>
          <a:p>
            <a:endParaRPr lang="en-US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Очереди заданий</a:t>
            </a: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для сложных асинхронных веб-приложений</a:t>
            </a:r>
          </a:p>
          <a:p>
            <a:endParaRPr lang="en-US" dirty="0" smtClean="0">
              <a:solidFill>
                <a:srgbClr val="454D41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</a:rPr>
              <a:t>Celery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распределённая очередь заданий на </a:t>
            </a:r>
            <a:r>
              <a:rPr lang="en-US" dirty="0" smtClean="0">
                <a:solidFill>
                  <a:srgbClr val="7F8C78"/>
                </a:solidFill>
              </a:rPr>
              <a:t>Python</a:t>
            </a:r>
          </a:p>
          <a:p>
            <a:endParaRPr lang="ru-RU" dirty="0" smtClean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9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Очередь заданий – зачем?</a:t>
            </a:r>
            <a:endParaRPr lang="ru-RU" b="1" dirty="0"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454D41"/>
                </a:solidFill>
              </a:rPr>
              <a:t>Более сложные веб-приложения</a:t>
            </a:r>
            <a:br>
              <a:rPr lang="ru-RU" dirty="0" smtClean="0">
                <a:solidFill>
                  <a:srgbClr val="454D41"/>
                </a:solidFill>
              </a:rPr>
            </a:br>
            <a:endParaRPr lang="ru-RU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Асинхронная обработка данных</a:t>
            </a: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Flickr </a:t>
            </a:r>
            <a:r>
              <a:rPr lang="ru-RU" dirty="0" smtClean="0">
                <a:solidFill>
                  <a:srgbClr val="7F8C78"/>
                </a:solidFill>
              </a:rPr>
              <a:t>– изменение размера фотографий</a:t>
            </a:r>
            <a:r>
              <a:rPr lang="ru-RU" dirty="0" smtClean="0">
                <a:solidFill>
                  <a:srgbClr val="454D41"/>
                </a:solidFill>
              </a:rPr>
              <a:t/>
            </a:r>
            <a:br>
              <a:rPr lang="ru-RU" dirty="0" smtClean="0">
                <a:solidFill>
                  <a:srgbClr val="454D41"/>
                </a:solidFill>
              </a:rPr>
            </a:br>
            <a:endParaRPr lang="ru-RU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Синхронное обновление БД</a:t>
            </a:r>
          </a:p>
          <a:p>
            <a:pPr lvl="1"/>
            <a:r>
              <a:rPr lang="en-US" dirty="0" smtClean="0">
                <a:solidFill>
                  <a:srgbClr val="7F8C78"/>
                </a:solidFill>
              </a:rPr>
              <a:t>Like, +1, </a:t>
            </a:r>
            <a:r>
              <a:rPr lang="ru-RU" dirty="0" smtClean="0">
                <a:solidFill>
                  <a:srgbClr val="7F8C78"/>
                </a:solidFill>
              </a:rPr>
              <a:t>«Мне нравится»</a:t>
            </a:r>
            <a:endParaRPr lang="ru-RU" dirty="0">
              <a:solidFill>
                <a:srgbClr val="7F8C7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9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Ссылки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54D41"/>
                </a:solidFill>
                <a:hlinkClick r:id="rId2"/>
              </a:rPr>
              <a:t>http://celeryproject.org/</a:t>
            </a:r>
            <a:endParaRPr lang="ru-RU" dirty="0" smtClean="0">
              <a:solidFill>
                <a:srgbClr val="454D41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  <a:hlinkClick r:id="rId3"/>
              </a:rPr>
              <a:t>http://redis.io/</a:t>
            </a:r>
            <a:endParaRPr lang="ru-RU" dirty="0" smtClean="0">
              <a:solidFill>
                <a:srgbClr val="454D41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  <a:hlinkClick r:id="rId4"/>
              </a:rPr>
              <a:t>http://amqp.org/</a:t>
            </a:r>
            <a:endParaRPr lang="ru-RU" dirty="0" smtClean="0">
              <a:solidFill>
                <a:srgbClr val="454D41"/>
              </a:solidFill>
            </a:endParaRPr>
          </a:p>
          <a:p>
            <a:endParaRPr lang="ru-RU" dirty="0" smtClean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12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Как всё устроено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4</a:t>
            </a:fld>
            <a:endParaRPr lang="ru-RU" dirty="0"/>
          </a:p>
        </p:txBody>
      </p:sp>
      <p:sp>
        <p:nvSpPr>
          <p:cNvPr id="9" name="Rounded Rectangle 8"/>
          <p:cNvSpPr/>
          <p:nvPr/>
        </p:nvSpPr>
        <p:spPr>
          <a:xfrm>
            <a:off x="521550" y="3439855"/>
            <a:ext cx="1624135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Пользователь</a:t>
            </a:r>
            <a:endParaRPr lang="ru-RU" dirty="0"/>
          </a:p>
        </p:txBody>
      </p:sp>
      <p:sp>
        <p:nvSpPr>
          <p:cNvPr id="10" name="Rounded Rectangle 9"/>
          <p:cNvSpPr/>
          <p:nvPr/>
        </p:nvSpPr>
        <p:spPr>
          <a:xfrm>
            <a:off x="2688214" y="3439855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Веб-сервис</a:t>
            </a:r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4842030" y="3441582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Очередь</a:t>
            </a:r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6984268" y="3441582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6984268" y="419593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cxnSp>
        <p:nvCxnSpPr>
          <p:cNvPr id="17" name="Straight Arrow Connector 16"/>
          <p:cNvCxnSpPr>
            <a:stCxn id="11" idx="1"/>
            <a:endCxn id="10" idx="3"/>
          </p:cNvCxnSpPr>
          <p:nvPr/>
        </p:nvCxnSpPr>
        <p:spPr>
          <a:xfrm flipH="1" flipV="1">
            <a:off x="4308394" y="3668455"/>
            <a:ext cx="533636" cy="1727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2339752" y="1359024"/>
            <a:ext cx="4464496" cy="70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454D41"/>
                </a:solidFill>
              </a:rPr>
              <a:t>Размещаем запрос</a:t>
            </a:r>
          </a:p>
          <a:p>
            <a:pPr marL="0" indent="0" algn="ctr">
              <a:buNone/>
            </a:pPr>
            <a:endParaRPr lang="ru-RU" dirty="0">
              <a:solidFill>
                <a:srgbClr val="454D4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984268" y="491601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58" name="Rounded Rectangle 57"/>
          <p:cNvSpPr/>
          <p:nvPr/>
        </p:nvSpPr>
        <p:spPr>
          <a:xfrm>
            <a:off x="6984268" y="2683768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cxnSp>
        <p:nvCxnSpPr>
          <p:cNvPr id="59" name="Straight Arrow Connector 58"/>
          <p:cNvCxnSpPr>
            <a:stCxn id="9" idx="3"/>
            <a:endCxn id="10" idx="1"/>
          </p:cNvCxnSpPr>
          <p:nvPr/>
        </p:nvCxnSpPr>
        <p:spPr>
          <a:xfrm>
            <a:off x="2145685" y="3668455"/>
            <a:ext cx="542529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2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Как всё устроено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5</a:t>
            </a:fld>
            <a:endParaRPr lang="ru-RU" dirty="0"/>
          </a:p>
        </p:txBody>
      </p:sp>
      <p:sp>
        <p:nvSpPr>
          <p:cNvPr id="9" name="Rounded Rectangle 8"/>
          <p:cNvSpPr/>
          <p:nvPr/>
        </p:nvSpPr>
        <p:spPr>
          <a:xfrm>
            <a:off x="521550" y="3439855"/>
            <a:ext cx="1624135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Пользователь</a:t>
            </a:r>
            <a:endParaRPr lang="ru-RU" dirty="0"/>
          </a:p>
        </p:txBody>
      </p:sp>
      <p:sp>
        <p:nvSpPr>
          <p:cNvPr id="10" name="Rounded Rectangle 9"/>
          <p:cNvSpPr/>
          <p:nvPr/>
        </p:nvSpPr>
        <p:spPr>
          <a:xfrm>
            <a:off x="2688214" y="3439855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Веб-сервис</a:t>
            </a:r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4842030" y="3441582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Очередь</a:t>
            </a:r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6984268" y="3441582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6984268" y="419593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cxnSp>
        <p:nvCxnSpPr>
          <p:cNvPr id="17" name="Straight Arrow Connector 16"/>
          <p:cNvCxnSpPr>
            <a:stCxn id="11" idx="1"/>
            <a:endCxn id="10" idx="3"/>
          </p:cNvCxnSpPr>
          <p:nvPr/>
        </p:nvCxnSpPr>
        <p:spPr>
          <a:xfrm flipH="1" flipV="1">
            <a:off x="4308394" y="3668455"/>
            <a:ext cx="533636" cy="1727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6462210" y="3670182"/>
            <a:ext cx="522058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0" y="1359024"/>
            <a:ext cx="9144000" cy="70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454D41"/>
                </a:solidFill>
              </a:rPr>
              <a:t>Задание выполняется</a:t>
            </a:r>
            <a:endParaRPr lang="ru-RU" dirty="0">
              <a:solidFill>
                <a:srgbClr val="454D4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984268" y="491601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58" name="Rounded Rectangle 57"/>
          <p:cNvSpPr/>
          <p:nvPr/>
        </p:nvSpPr>
        <p:spPr>
          <a:xfrm>
            <a:off x="6984268" y="2683768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454D41"/>
                </a:solidFill>
                <a:latin typeface="+mn-lt"/>
                <a:ea typeface="Verdana" pitchFamily="34" charset="0"/>
                <a:cs typeface="Verdana" pitchFamily="34" charset="0"/>
              </a:rPr>
              <a:t>Как всё устроено</a:t>
            </a:r>
            <a:endParaRPr lang="ru-RU" b="1" dirty="0">
              <a:solidFill>
                <a:srgbClr val="454D4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6</a:t>
            </a:fld>
            <a:endParaRPr lang="ru-RU" dirty="0"/>
          </a:p>
        </p:txBody>
      </p:sp>
      <p:sp>
        <p:nvSpPr>
          <p:cNvPr id="9" name="Rounded Rectangle 8"/>
          <p:cNvSpPr/>
          <p:nvPr/>
        </p:nvSpPr>
        <p:spPr>
          <a:xfrm>
            <a:off x="521550" y="3439855"/>
            <a:ext cx="1624135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Пользователь</a:t>
            </a:r>
            <a:endParaRPr lang="ru-RU" dirty="0"/>
          </a:p>
        </p:txBody>
      </p:sp>
      <p:sp>
        <p:nvSpPr>
          <p:cNvPr id="10" name="Rounded Rectangle 9"/>
          <p:cNvSpPr/>
          <p:nvPr/>
        </p:nvSpPr>
        <p:spPr>
          <a:xfrm>
            <a:off x="2688214" y="3439855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Веб-сервис</a:t>
            </a:r>
            <a:endParaRPr lang="ru-RU" dirty="0"/>
          </a:p>
        </p:txBody>
      </p:sp>
      <p:sp>
        <p:nvSpPr>
          <p:cNvPr id="11" name="Rounded Rectangle 10"/>
          <p:cNvSpPr/>
          <p:nvPr/>
        </p:nvSpPr>
        <p:spPr>
          <a:xfrm>
            <a:off x="4842030" y="3441582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Очередь</a:t>
            </a:r>
            <a:endParaRPr lang="ru-RU" dirty="0"/>
          </a:p>
        </p:txBody>
      </p:sp>
      <p:sp>
        <p:nvSpPr>
          <p:cNvPr id="12" name="Rounded Rectangle 11"/>
          <p:cNvSpPr/>
          <p:nvPr/>
        </p:nvSpPr>
        <p:spPr>
          <a:xfrm>
            <a:off x="6984268" y="3441582"/>
            <a:ext cx="1620180" cy="457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13" name="Rounded Rectangle 12"/>
          <p:cNvSpPr/>
          <p:nvPr/>
        </p:nvSpPr>
        <p:spPr>
          <a:xfrm>
            <a:off x="6984268" y="419593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cxnSp>
        <p:nvCxnSpPr>
          <p:cNvPr id="16" name="Straight Arrow Connector 15"/>
          <p:cNvCxnSpPr>
            <a:stCxn id="9" idx="3"/>
            <a:endCxn id="10" idx="1"/>
          </p:cNvCxnSpPr>
          <p:nvPr/>
        </p:nvCxnSpPr>
        <p:spPr>
          <a:xfrm>
            <a:off x="2145685" y="3668455"/>
            <a:ext cx="542529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1"/>
            <a:endCxn id="10" idx="3"/>
          </p:cNvCxnSpPr>
          <p:nvPr/>
        </p:nvCxnSpPr>
        <p:spPr>
          <a:xfrm flipH="1" flipV="1">
            <a:off x="4308394" y="3668455"/>
            <a:ext cx="533636" cy="1727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3"/>
            <a:endCxn id="12" idx="1"/>
          </p:cNvCxnSpPr>
          <p:nvPr/>
        </p:nvCxnSpPr>
        <p:spPr>
          <a:xfrm>
            <a:off x="6462210" y="3670182"/>
            <a:ext cx="522058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0" y="1359024"/>
            <a:ext cx="9144000" cy="70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454D41"/>
                </a:solidFill>
              </a:rPr>
              <a:t>Пользователь получает результат</a:t>
            </a:r>
            <a:endParaRPr lang="ru-RU" dirty="0">
              <a:solidFill>
                <a:srgbClr val="454D4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984268" y="4916016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  <p:sp>
        <p:nvSpPr>
          <p:cNvPr id="58" name="Rounded Rectangle 57"/>
          <p:cNvSpPr/>
          <p:nvPr/>
        </p:nvSpPr>
        <p:spPr>
          <a:xfrm>
            <a:off x="6984268" y="2683768"/>
            <a:ext cx="162018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Рабочий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379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AMQP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454D41"/>
                </a:solidFill>
              </a:rPr>
              <a:t>Advanced Message Queuing Protocol</a:t>
            </a: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открытый протокол для передачи сообщений между компонентами системы</a:t>
            </a:r>
            <a:r>
              <a:rPr lang="ru-RU" dirty="0" smtClean="0">
                <a:solidFill>
                  <a:srgbClr val="454D41"/>
                </a:solidFill>
              </a:rPr>
              <a:t/>
            </a:r>
            <a:br>
              <a:rPr lang="ru-RU" dirty="0" smtClean="0">
                <a:solidFill>
                  <a:srgbClr val="454D41"/>
                </a:solidFill>
              </a:rPr>
            </a:br>
            <a:endParaRPr lang="ru-RU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Передаёт сообщения с помощью </a:t>
            </a:r>
            <a:r>
              <a:rPr lang="ru-RU" i="1" dirty="0" smtClean="0">
                <a:solidFill>
                  <a:srgbClr val="454D41"/>
                </a:solidFill>
              </a:rPr>
              <a:t>очередей</a:t>
            </a:r>
            <a:r>
              <a:rPr lang="ru-RU" dirty="0" smtClean="0">
                <a:solidFill>
                  <a:srgbClr val="454D41"/>
                </a:solidFill>
              </a:rPr>
              <a:t/>
            </a:r>
            <a:br>
              <a:rPr lang="ru-RU" dirty="0" smtClean="0">
                <a:solidFill>
                  <a:srgbClr val="454D41"/>
                </a:solidFill>
              </a:rPr>
            </a:br>
            <a:endParaRPr lang="ru-RU" dirty="0" smtClean="0">
              <a:solidFill>
                <a:srgbClr val="454D41"/>
              </a:solidFill>
            </a:endParaRPr>
          </a:p>
          <a:p>
            <a:r>
              <a:rPr lang="ru-RU" dirty="0" smtClean="0">
                <a:solidFill>
                  <a:srgbClr val="454D41"/>
                </a:solidFill>
              </a:rPr>
              <a:t>Существуют свободные реализации</a:t>
            </a: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…</a:t>
            </a:r>
            <a:r>
              <a:rPr lang="en-US" dirty="0" smtClean="0">
                <a:solidFill>
                  <a:srgbClr val="7F8C78"/>
                </a:solidFill>
              </a:rPr>
              <a:t> </a:t>
            </a:r>
            <a:r>
              <a:rPr lang="ru-RU" dirty="0" smtClean="0">
                <a:solidFill>
                  <a:srgbClr val="7F8C78"/>
                </a:solidFill>
              </a:rPr>
              <a:t>хотя и был разработан для банковских нужд в </a:t>
            </a:r>
            <a:r>
              <a:rPr lang="en-US" dirty="0" smtClean="0">
                <a:solidFill>
                  <a:srgbClr val="7F8C78"/>
                </a:solidFill>
              </a:rPr>
              <a:t>JPMorgan Chase &amp; Co.</a:t>
            </a:r>
            <a:endParaRPr lang="ru-RU" dirty="0" smtClean="0">
              <a:solidFill>
                <a:srgbClr val="7F8C78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31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flipV="1">
            <a:off x="6669110" y="1447542"/>
            <a:ext cx="0" cy="496855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375756" y="1556792"/>
            <a:ext cx="0" cy="4968552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75756" y="2060848"/>
            <a:ext cx="4284476" cy="338437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Flowchart: Multidocument 11"/>
          <p:cNvSpPr/>
          <p:nvPr/>
        </p:nvSpPr>
        <p:spPr>
          <a:xfrm>
            <a:off x="5010593" y="2563666"/>
            <a:ext cx="1340442" cy="102586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Архитектура 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AMQP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8</a:t>
            </a:fld>
            <a:endParaRPr lang="ru-RU" dirty="0"/>
          </a:p>
        </p:txBody>
      </p:sp>
      <p:sp>
        <p:nvSpPr>
          <p:cNvPr id="6" name="Rounded Rectangle 5"/>
          <p:cNvSpPr/>
          <p:nvPr/>
        </p:nvSpPr>
        <p:spPr>
          <a:xfrm>
            <a:off x="480356" y="2810028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7" name="Rounded Rectangle 6"/>
          <p:cNvSpPr/>
          <p:nvPr/>
        </p:nvSpPr>
        <p:spPr>
          <a:xfrm>
            <a:off x="2627784" y="2810028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Точка обмена</a:t>
            </a:r>
            <a:endParaRPr lang="ru-RU" dirty="0"/>
          </a:p>
        </p:txBody>
      </p:sp>
      <p:sp>
        <p:nvSpPr>
          <p:cNvPr id="8" name="Rounded Rectangle 7"/>
          <p:cNvSpPr/>
          <p:nvPr/>
        </p:nvSpPr>
        <p:spPr>
          <a:xfrm>
            <a:off x="4856377" y="2810028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Очередь</a:t>
            </a:r>
            <a:endParaRPr lang="ru-RU" dirty="0"/>
          </a:p>
        </p:txBody>
      </p:sp>
      <p:cxnSp>
        <p:nvCxnSpPr>
          <p:cNvPr id="9" name="Straight Arrow Connector 8"/>
          <p:cNvCxnSpPr>
            <a:stCxn id="8" idx="1"/>
            <a:endCxn id="7" idx="3"/>
          </p:cNvCxnSpPr>
          <p:nvPr/>
        </p:nvCxnSpPr>
        <p:spPr>
          <a:xfrm flipH="1">
            <a:off x="4247964" y="3038628"/>
            <a:ext cx="608413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6" idx="3"/>
            <a:endCxn id="15" idx="1"/>
          </p:cNvCxnSpPr>
          <p:nvPr/>
        </p:nvCxnSpPr>
        <p:spPr>
          <a:xfrm>
            <a:off x="2104490" y="4406780"/>
            <a:ext cx="523294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Flowchart: Multidocument 12"/>
          <p:cNvSpPr/>
          <p:nvPr/>
        </p:nvSpPr>
        <p:spPr>
          <a:xfrm>
            <a:off x="4996788" y="3931818"/>
            <a:ext cx="1340442" cy="1025868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Rounded Rectangle 13"/>
          <p:cNvSpPr/>
          <p:nvPr/>
        </p:nvSpPr>
        <p:spPr>
          <a:xfrm>
            <a:off x="4842572" y="4178180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Очередь</a:t>
            </a:r>
            <a:endParaRPr lang="ru-RU" dirty="0"/>
          </a:p>
        </p:txBody>
      </p:sp>
      <p:sp>
        <p:nvSpPr>
          <p:cNvPr id="15" name="Rounded Rectangle 14"/>
          <p:cNvSpPr/>
          <p:nvPr/>
        </p:nvSpPr>
        <p:spPr>
          <a:xfrm>
            <a:off x="2627784" y="4178180"/>
            <a:ext cx="162018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Точка обмена</a:t>
            </a:r>
            <a:endParaRPr lang="ru-RU" dirty="0"/>
          </a:p>
        </p:txBody>
      </p:sp>
      <p:sp>
        <p:nvSpPr>
          <p:cNvPr id="16" name="Rounded Rectangle 15"/>
          <p:cNvSpPr/>
          <p:nvPr/>
        </p:nvSpPr>
        <p:spPr>
          <a:xfrm>
            <a:off x="480355" y="4178180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17" name="Rounded Rectangle 16"/>
          <p:cNvSpPr/>
          <p:nvPr/>
        </p:nvSpPr>
        <p:spPr>
          <a:xfrm>
            <a:off x="7052321" y="2323728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18" name="Rounded Rectangle 17"/>
          <p:cNvSpPr/>
          <p:nvPr/>
        </p:nvSpPr>
        <p:spPr>
          <a:xfrm>
            <a:off x="7052320" y="3547864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3238278" y="5720442"/>
            <a:ext cx="2627784" cy="7018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454D41"/>
                </a:solidFill>
              </a:rPr>
              <a:t>Сервер сообщений</a:t>
            </a:r>
            <a:endParaRPr lang="ru-RU" sz="2200" dirty="0">
              <a:solidFill>
                <a:srgbClr val="454D41"/>
              </a:solidFill>
            </a:endParaRPr>
          </a:p>
        </p:txBody>
      </p:sp>
      <p:cxnSp>
        <p:nvCxnSpPr>
          <p:cNvPr id="35" name="Straight Arrow Connector 34"/>
          <p:cNvCxnSpPr>
            <a:endCxn id="16" idx="3"/>
          </p:cNvCxnSpPr>
          <p:nvPr/>
        </p:nvCxnSpPr>
        <p:spPr>
          <a:xfrm flipH="1">
            <a:off x="2104490" y="3267228"/>
            <a:ext cx="523295" cy="1139552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6" idx="3"/>
            <a:endCxn id="7" idx="1"/>
          </p:cNvCxnSpPr>
          <p:nvPr/>
        </p:nvCxnSpPr>
        <p:spPr>
          <a:xfrm>
            <a:off x="2104491" y="3038628"/>
            <a:ext cx="523293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5" idx="3"/>
            <a:endCxn id="14" idx="1"/>
          </p:cNvCxnSpPr>
          <p:nvPr/>
        </p:nvCxnSpPr>
        <p:spPr>
          <a:xfrm>
            <a:off x="4247964" y="4406780"/>
            <a:ext cx="594608" cy="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15" idx="3"/>
          </p:cNvCxnSpPr>
          <p:nvPr/>
        </p:nvCxnSpPr>
        <p:spPr>
          <a:xfrm flipH="1">
            <a:off x="4247964" y="3267228"/>
            <a:ext cx="608413" cy="1139552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>
            <a:off x="7052319" y="4725144"/>
            <a:ext cx="1624135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Приложение</a:t>
            </a:r>
            <a:endParaRPr lang="ru-RU" dirty="0"/>
          </a:p>
        </p:txBody>
      </p:sp>
      <p:cxnSp>
        <p:nvCxnSpPr>
          <p:cNvPr id="51" name="Straight Arrow Connector 50"/>
          <p:cNvCxnSpPr>
            <a:stCxn id="17" idx="1"/>
            <a:endCxn id="8" idx="3"/>
          </p:cNvCxnSpPr>
          <p:nvPr/>
        </p:nvCxnSpPr>
        <p:spPr>
          <a:xfrm flipH="1">
            <a:off x="6476557" y="2552328"/>
            <a:ext cx="575764" cy="486300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4" idx="3"/>
            <a:endCxn id="49" idx="1"/>
          </p:cNvCxnSpPr>
          <p:nvPr/>
        </p:nvCxnSpPr>
        <p:spPr>
          <a:xfrm>
            <a:off x="6462752" y="4406780"/>
            <a:ext cx="589567" cy="546964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18" idx="1"/>
            <a:endCxn id="14" idx="3"/>
          </p:cNvCxnSpPr>
          <p:nvPr/>
        </p:nvCxnSpPr>
        <p:spPr>
          <a:xfrm flipH="1">
            <a:off x="6462752" y="3776464"/>
            <a:ext cx="589568" cy="630316"/>
          </a:xfrm>
          <a:prstGeom prst="straightConnector1">
            <a:avLst/>
          </a:prstGeom>
          <a:ln w="38100">
            <a:solidFill>
              <a:schemeClr val="accent1">
                <a:lumMod val="2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Content Placeholder 2"/>
          <p:cNvSpPr txBox="1">
            <a:spLocks/>
          </p:cNvSpPr>
          <p:nvPr/>
        </p:nvSpPr>
        <p:spPr>
          <a:xfrm>
            <a:off x="6560630" y="5720442"/>
            <a:ext cx="2627784" cy="70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200" dirty="0" smtClean="0">
                <a:solidFill>
                  <a:srgbClr val="454D41"/>
                </a:solidFill>
              </a:rPr>
              <a:t>Клиенты</a:t>
            </a:r>
            <a:endParaRPr lang="ru-RU" sz="2200" dirty="0">
              <a:solidFill>
                <a:srgbClr val="454D41"/>
              </a:solidFill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-72008" y="5720442"/>
            <a:ext cx="2627784" cy="7018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2200" dirty="0" smtClean="0">
                <a:solidFill>
                  <a:srgbClr val="454D41"/>
                </a:solidFill>
              </a:rPr>
              <a:t>Клиенты</a:t>
            </a:r>
            <a:endParaRPr lang="ru-RU" sz="2200" dirty="0">
              <a:solidFill>
                <a:srgbClr val="454D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53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Очереди 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454D41">
                    <a:alpha val="95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+mn-lt"/>
                <a:ea typeface="Verdana" pitchFamily="34" charset="0"/>
                <a:cs typeface="Verdana" pitchFamily="34" charset="0"/>
              </a:rPr>
              <a:t>AMQP</a:t>
            </a:r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454D41">
                  <a:alpha val="95000"/>
                </a:srgb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454D41"/>
                </a:solidFill>
              </a:rPr>
              <a:t>Fanout</a:t>
            </a:r>
            <a:endParaRPr lang="en-US" dirty="0" smtClean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все очереди</a:t>
            </a:r>
            <a:endParaRPr lang="en-US" dirty="0" smtClean="0">
              <a:solidFill>
                <a:srgbClr val="7F8C78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</a:rPr>
              <a:t>Direct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согласно ключу маршрутизации</a:t>
            </a:r>
            <a:endParaRPr lang="en-US" dirty="0" smtClean="0">
              <a:solidFill>
                <a:srgbClr val="7F8C78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</a:rPr>
              <a:t>Topic</a:t>
            </a:r>
            <a:endParaRPr lang="ru-RU" dirty="0" smtClean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маска</a:t>
            </a:r>
            <a:endParaRPr lang="en-US" dirty="0" smtClean="0">
              <a:solidFill>
                <a:srgbClr val="7F8C78"/>
              </a:solidFill>
            </a:endParaRPr>
          </a:p>
          <a:p>
            <a:r>
              <a:rPr lang="en-US" dirty="0" smtClean="0">
                <a:solidFill>
                  <a:srgbClr val="454D41"/>
                </a:solidFill>
              </a:rPr>
              <a:t>Headers</a:t>
            </a:r>
            <a:endParaRPr lang="ru-RU" dirty="0">
              <a:solidFill>
                <a:srgbClr val="454D41"/>
              </a:solidFill>
            </a:endParaRPr>
          </a:p>
          <a:p>
            <a:pPr lvl="1"/>
            <a:r>
              <a:rPr lang="ru-RU" dirty="0" smtClean="0">
                <a:solidFill>
                  <a:srgbClr val="7F8C78"/>
                </a:solidFill>
              </a:rPr>
              <a:t>по заголовку сообщения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6ED16-B9DA-449C-9FE3-0B79BE2C0E82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91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333</TotalTime>
  <Words>475</Words>
  <Application>Microsoft Office PowerPoint</Application>
  <PresentationFormat>Экран (4:3)</PresentationFormat>
  <Paragraphs>260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30</vt:i4>
      </vt:variant>
    </vt:vector>
  </HeadingPairs>
  <TitlesOfParts>
    <vt:vector size="33" baseType="lpstr">
      <vt:lpstr>Office Theme</vt:lpstr>
      <vt:lpstr>1_Office Theme</vt:lpstr>
      <vt:lpstr>2_Office Theme</vt:lpstr>
      <vt:lpstr>Celery</vt:lpstr>
      <vt:lpstr>Часть 1</vt:lpstr>
      <vt:lpstr>Очередь заданий – зачем?</vt:lpstr>
      <vt:lpstr>Как всё устроено</vt:lpstr>
      <vt:lpstr>Как всё устроено</vt:lpstr>
      <vt:lpstr>Как всё устроено</vt:lpstr>
      <vt:lpstr>AMQP</vt:lpstr>
      <vt:lpstr>Архитектура AMQP</vt:lpstr>
      <vt:lpstr>Очереди AMQP</vt:lpstr>
      <vt:lpstr>AMQP vs. очереди заданий</vt:lpstr>
      <vt:lpstr>Celery</vt:lpstr>
      <vt:lpstr>Celery</vt:lpstr>
      <vt:lpstr>…и это ещё не всё!</vt:lpstr>
      <vt:lpstr>Архитектура Celery</vt:lpstr>
      <vt:lpstr>Часть 2</vt:lpstr>
      <vt:lpstr>Окружение</vt:lpstr>
      <vt:lpstr>Установка</vt:lpstr>
      <vt:lpstr>Задания</vt:lpstr>
      <vt:lpstr>Запуск</vt:lpstr>
      <vt:lpstr>Асинхронное выполнение</vt:lpstr>
      <vt:lpstr>Синхронное выполнение</vt:lpstr>
      <vt:lpstr>«Создатель скриншотов»</vt:lpstr>
      <vt:lpstr>«Создатель скриншотов»</vt:lpstr>
      <vt:lpstr>«Создатель скриншотов»</vt:lpstr>
      <vt:lpstr>«Создатель скриншотов»</vt:lpstr>
      <vt:lpstr>«Создатель скриншотов»</vt:lpstr>
      <vt:lpstr>«Создатель скриншотов»</vt:lpstr>
      <vt:lpstr>«Создатель скриншотов»</vt:lpstr>
      <vt:lpstr>Итоги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Celery</dc:title>
  <dc:creator>Смирнов;Меженин</dc:creator>
  <cp:lastModifiedBy>Виктор Смирнов</cp:lastModifiedBy>
  <cp:revision>28</cp:revision>
  <dcterms:created xsi:type="dcterms:W3CDTF">2012-03-17T02:36:29Z</dcterms:created>
  <dcterms:modified xsi:type="dcterms:W3CDTF">2012-04-02T12:05:43Z</dcterms:modified>
</cp:coreProperties>
</file>